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notesMasterIdLst>
    <p:notesMasterId r:id="rId13"/>
  </p:notesMasterIdLst>
  <p:sldIdLst>
    <p:sldId id="256" r:id="rId2"/>
    <p:sldId id="280" r:id="rId3"/>
    <p:sldId id="258" r:id="rId4"/>
    <p:sldId id="284" r:id="rId5"/>
    <p:sldId id="266" r:id="rId6"/>
    <p:sldId id="281" r:id="rId7"/>
    <p:sldId id="283" r:id="rId8"/>
    <p:sldId id="268" r:id="rId9"/>
    <p:sldId id="286" r:id="rId10"/>
    <p:sldId id="287" r:id="rId11"/>
    <p:sldId id="28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45"/>
    <p:restoredTop sz="94595"/>
  </p:normalViewPr>
  <p:slideViewPr>
    <p:cSldViewPr snapToGrid="0" snapToObjects="1">
      <p:cViewPr varScale="1">
        <p:scale>
          <a:sx n="43" d="100"/>
          <a:sy n="43" d="100"/>
        </p:scale>
        <p:origin x="-132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AEC456-878F-4FBA-B737-2C7E00E075A5}" type="doc">
      <dgm:prSet loTypeId="urn:microsoft.com/office/officeart/2005/8/layout/radial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8A8F4E-4F30-48E2-8F2F-C1ABF23FC45E}">
      <dgm:prSet phldrT="[Text]" custT="1"/>
      <dgm:spPr>
        <a:solidFill>
          <a:schemeClr val="accent5">
            <a:lumMod val="25000"/>
            <a:lumOff val="75000"/>
            <a:alpha val="50000"/>
          </a:schemeClr>
        </a:solidFill>
      </dgm:spPr>
      <dgm:t>
        <a:bodyPr/>
        <a:lstStyle/>
        <a:p>
          <a:r>
            <a:rPr lang="en-GB" sz="1800" b="1" dirty="0"/>
            <a:t>Sustainable Cities and Neighbourhood</a:t>
          </a:r>
        </a:p>
      </dgm:t>
    </dgm:pt>
    <dgm:pt modelId="{54A70B31-D73D-42F7-BA10-7A8E55D43115}" type="parTrans" cxnId="{3CF6679D-47D2-4B67-A9A9-D2061612D261}">
      <dgm:prSet/>
      <dgm:spPr/>
      <dgm:t>
        <a:bodyPr/>
        <a:lstStyle/>
        <a:p>
          <a:endParaRPr lang="en-GB"/>
        </a:p>
      </dgm:t>
    </dgm:pt>
    <dgm:pt modelId="{4207D1A7-EE16-403B-8337-1A65D5D09297}" type="sibTrans" cxnId="{3CF6679D-47D2-4B67-A9A9-D2061612D261}">
      <dgm:prSet/>
      <dgm:spPr/>
      <dgm:t>
        <a:bodyPr/>
        <a:lstStyle/>
        <a:p>
          <a:endParaRPr lang="en-GB"/>
        </a:p>
      </dgm:t>
    </dgm:pt>
    <dgm:pt modelId="{F13E22CE-3B96-467E-9783-F04E2A209275}">
      <dgm:prSet phldrT="[Text]"/>
      <dgm:spPr>
        <a:solidFill>
          <a:schemeClr val="tx1">
            <a:lumMod val="25000"/>
            <a:lumOff val="75000"/>
            <a:alpha val="50000"/>
          </a:schemeClr>
        </a:solidFill>
      </dgm:spPr>
      <dgm:t>
        <a:bodyPr/>
        <a:lstStyle/>
        <a:p>
          <a:r>
            <a:rPr lang="en-GB" dirty="0"/>
            <a:t>Urbanisation, migration and  development</a:t>
          </a:r>
        </a:p>
      </dgm:t>
    </dgm:pt>
    <dgm:pt modelId="{4757F33E-1A23-41FB-8B56-8BA3889931A1}" type="parTrans" cxnId="{C60DABB9-2EA7-48D0-8C54-8634ECD24A44}">
      <dgm:prSet/>
      <dgm:spPr/>
      <dgm:t>
        <a:bodyPr/>
        <a:lstStyle/>
        <a:p>
          <a:endParaRPr lang="en-GB"/>
        </a:p>
      </dgm:t>
    </dgm:pt>
    <dgm:pt modelId="{CE19B65C-3D6B-4602-BDC9-8E8B7AA15F34}" type="sibTrans" cxnId="{C60DABB9-2EA7-48D0-8C54-8634ECD24A44}">
      <dgm:prSet/>
      <dgm:spPr/>
      <dgm:t>
        <a:bodyPr/>
        <a:lstStyle/>
        <a:p>
          <a:endParaRPr lang="en-GB"/>
        </a:p>
      </dgm:t>
    </dgm:pt>
    <dgm:pt modelId="{B9EB000A-DF0B-46B7-9C6E-A4F5D2D06925}">
      <dgm:prSet phldrT="[Text]" custT="1"/>
      <dgm:spPr>
        <a:solidFill>
          <a:schemeClr val="tx1">
            <a:lumMod val="10000"/>
            <a:lumOff val="90000"/>
            <a:alpha val="50000"/>
          </a:schemeClr>
        </a:solidFill>
      </dgm:spPr>
      <dgm:t>
        <a:bodyPr/>
        <a:lstStyle/>
        <a:p>
          <a:r>
            <a:rPr lang="en-GB" sz="1600" dirty="0"/>
            <a:t>Healthy and Resilient People and Environment</a:t>
          </a:r>
        </a:p>
      </dgm:t>
    </dgm:pt>
    <dgm:pt modelId="{9199FD36-0B10-4D1A-B988-2C857777E464}" type="parTrans" cxnId="{D79ED07B-E4F7-4FE4-8E0C-5EAFD05D5D01}">
      <dgm:prSet/>
      <dgm:spPr/>
      <dgm:t>
        <a:bodyPr/>
        <a:lstStyle/>
        <a:p>
          <a:endParaRPr lang="en-GB"/>
        </a:p>
      </dgm:t>
    </dgm:pt>
    <dgm:pt modelId="{C3C7015D-4EA6-47E3-9126-F3046177E475}" type="sibTrans" cxnId="{D79ED07B-E4F7-4FE4-8E0C-5EAFD05D5D01}">
      <dgm:prSet/>
      <dgm:spPr/>
      <dgm:t>
        <a:bodyPr/>
        <a:lstStyle/>
        <a:p>
          <a:endParaRPr lang="en-GB"/>
        </a:p>
      </dgm:t>
    </dgm:pt>
    <dgm:pt modelId="{5924FAA9-7A60-4136-9F18-EE7F35B5B672}">
      <dgm:prSet phldrT="[Text]" custT="1"/>
      <dgm:spPr>
        <a:solidFill>
          <a:schemeClr val="tx1">
            <a:lumMod val="25000"/>
            <a:lumOff val="75000"/>
            <a:alpha val="50000"/>
          </a:schemeClr>
        </a:solidFill>
      </dgm:spPr>
      <dgm:t>
        <a:bodyPr/>
        <a:lstStyle/>
        <a:p>
          <a:r>
            <a:rPr lang="en-GB" sz="1600" dirty="0"/>
            <a:t>Learning and quality of Education</a:t>
          </a:r>
        </a:p>
      </dgm:t>
    </dgm:pt>
    <dgm:pt modelId="{E409DB0E-7575-4BC9-9427-45DCD03D120E}" type="parTrans" cxnId="{1A847BDD-592C-4642-B754-922B87F04FD0}">
      <dgm:prSet/>
      <dgm:spPr/>
      <dgm:t>
        <a:bodyPr/>
        <a:lstStyle/>
        <a:p>
          <a:endParaRPr lang="en-GB"/>
        </a:p>
      </dgm:t>
    </dgm:pt>
    <dgm:pt modelId="{021B60C2-0D35-4639-A2AF-DEEB0CAE9604}" type="sibTrans" cxnId="{1A847BDD-592C-4642-B754-922B87F04FD0}">
      <dgm:prSet/>
      <dgm:spPr/>
      <dgm:t>
        <a:bodyPr/>
        <a:lstStyle/>
        <a:p>
          <a:endParaRPr lang="en-GB"/>
        </a:p>
      </dgm:t>
    </dgm:pt>
    <dgm:pt modelId="{107E7D58-AED0-4110-8E06-C3852F7A9F3E}" type="pres">
      <dgm:prSet presAssocID="{17AEC456-878F-4FBA-B737-2C7E00E075A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49BFD46-BEAF-4E76-A754-AC07AACEC89F}" type="pres">
      <dgm:prSet presAssocID="{17AEC456-878F-4FBA-B737-2C7E00E075A5}" presName="radial" presStyleCnt="0">
        <dgm:presLayoutVars>
          <dgm:animLvl val="ctr"/>
        </dgm:presLayoutVars>
      </dgm:prSet>
      <dgm:spPr/>
    </dgm:pt>
    <dgm:pt modelId="{02530A4F-406C-4706-9001-747A196AF3F8}" type="pres">
      <dgm:prSet presAssocID="{278A8F4E-4F30-48E2-8F2F-C1ABF23FC45E}" presName="centerShape" presStyleLbl="vennNode1" presStyleIdx="0" presStyleCnt="4" custScaleX="104340" custScaleY="79639"/>
      <dgm:spPr/>
      <dgm:t>
        <a:bodyPr/>
        <a:lstStyle/>
        <a:p>
          <a:endParaRPr lang="en-GB"/>
        </a:p>
      </dgm:t>
    </dgm:pt>
    <dgm:pt modelId="{810B4742-F1A5-432C-A924-62896E4CB026}" type="pres">
      <dgm:prSet presAssocID="{F13E22CE-3B96-467E-9783-F04E2A209275}" presName="node" presStyleLbl="vennNode1" presStyleIdx="1" presStyleCnt="4" custScaleX="161650" custScaleY="108668" custRadScaleRad="78559" custRadScaleInc="3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8DDAB4-0327-4BC9-8829-BF9F5A1FF241}" type="pres">
      <dgm:prSet presAssocID="{B9EB000A-DF0B-46B7-9C6E-A4F5D2D06925}" presName="node" presStyleLbl="vennNode1" presStyleIdx="2" presStyleCnt="4" custScaleX="166128" custScaleY="110079" custRadScaleRad="114672" custRadScaleInc="6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7098D8-9B5C-4956-BF0C-CB950F006226}" type="pres">
      <dgm:prSet presAssocID="{5924FAA9-7A60-4136-9F18-EE7F35B5B672}" presName="node" presStyleLbl="vennNode1" presStyleIdx="3" presStyleCnt="4" custScaleX="155281" custScaleY="118580" custRadScaleRad="112649" custRadScaleInc="4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0440EF2-2849-974F-BE6A-95A6A62266B1}" type="presOf" srcId="{278A8F4E-4F30-48E2-8F2F-C1ABF23FC45E}" destId="{02530A4F-406C-4706-9001-747A196AF3F8}" srcOrd="0" destOrd="0" presId="urn:microsoft.com/office/officeart/2005/8/layout/radial3"/>
    <dgm:cxn modelId="{1602DFA3-ECAC-F54D-9C96-48B84E5B0D4F}" type="presOf" srcId="{17AEC456-878F-4FBA-B737-2C7E00E075A5}" destId="{107E7D58-AED0-4110-8E06-C3852F7A9F3E}" srcOrd="0" destOrd="0" presId="urn:microsoft.com/office/officeart/2005/8/layout/radial3"/>
    <dgm:cxn modelId="{3CF6679D-47D2-4B67-A9A9-D2061612D261}" srcId="{17AEC456-878F-4FBA-B737-2C7E00E075A5}" destId="{278A8F4E-4F30-48E2-8F2F-C1ABF23FC45E}" srcOrd="0" destOrd="0" parTransId="{54A70B31-D73D-42F7-BA10-7A8E55D43115}" sibTransId="{4207D1A7-EE16-403B-8337-1A65D5D09297}"/>
    <dgm:cxn modelId="{4B1B13F4-CA1B-1C44-B2C0-24A44F45442F}" type="presOf" srcId="{B9EB000A-DF0B-46B7-9C6E-A4F5D2D06925}" destId="{A48DDAB4-0327-4BC9-8829-BF9F5A1FF241}" srcOrd="0" destOrd="0" presId="urn:microsoft.com/office/officeart/2005/8/layout/radial3"/>
    <dgm:cxn modelId="{1A847BDD-592C-4642-B754-922B87F04FD0}" srcId="{278A8F4E-4F30-48E2-8F2F-C1ABF23FC45E}" destId="{5924FAA9-7A60-4136-9F18-EE7F35B5B672}" srcOrd="2" destOrd="0" parTransId="{E409DB0E-7575-4BC9-9427-45DCD03D120E}" sibTransId="{021B60C2-0D35-4639-A2AF-DEEB0CAE9604}"/>
    <dgm:cxn modelId="{D24672E7-E608-DD4A-BDFF-4F9A6854606B}" type="presOf" srcId="{5924FAA9-7A60-4136-9F18-EE7F35B5B672}" destId="{467098D8-9B5C-4956-BF0C-CB950F006226}" srcOrd="0" destOrd="0" presId="urn:microsoft.com/office/officeart/2005/8/layout/radial3"/>
    <dgm:cxn modelId="{C60DABB9-2EA7-48D0-8C54-8634ECD24A44}" srcId="{278A8F4E-4F30-48E2-8F2F-C1ABF23FC45E}" destId="{F13E22CE-3B96-467E-9783-F04E2A209275}" srcOrd="0" destOrd="0" parTransId="{4757F33E-1A23-41FB-8B56-8BA3889931A1}" sibTransId="{CE19B65C-3D6B-4602-BDC9-8E8B7AA15F34}"/>
    <dgm:cxn modelId="{9FA29128-7910-1C40-BEB9-5C7F1F0255DF}" type="presOf" srcId="{F13E22CE-3B96-467E-9783-F04E2A209275}" destId="{810B4742-F1A5-432C-A924-62896E4CB026}" srcOrd="0" destOrd="0" presId="urn:microsoft.com/office/officeart/2005/8/layout/radial3"/>
    <dgm:cxn modelId="{D79ED07B-E4F7-4FE4-8E0C-5EAFD05D5D01}" srcId="{278A8F4E-4F30-48E2-8F2F-C1ABF23FC45E}" destId="{B9EB000A-DF0B-46B7-9C6E-A4F5D2D06925}" srcOrd="1" destOrd="0" parTransId="{9199FD36-0B10-4D1A-B988-2C857777E464}" sibTransId="{C3C7015D-4EA6-47E3-9126-F3046177E475}"/>
    <dgm:cxn modelId="{5674D368-E77B-864C-B6E0-B729FAD30B92}" type="presParOf" srcId="{107E7D58-AED0-4110-8E06-C3852F7A9F3E}" destId="{A49BFD46-BEAF-4E76-A754-AC07AACEC89F}" srcOrd="0" destOrd="0" presId="urn:microsoft.com/office/officeart/2005/8/layout/radial3"/>
    <dgm:cxn modelId="{5CC6C646-D1EA-9B44-AE90-A8CF44DDFEE1}" type="presParOf" srcId="{A49BFD46-BEAF-4E76-A754-AC07AACEC89F}" destId="{02530A4F-406C-4706-9001-747A196AF3F8}" srcOrd="0" destOrd="0" presId="urn:microsoft.com/office/officeart/2005/8/layout/radial3"/>
    <dgm:cxn modelId="{2AC465AA-0E84-7B49-83BA-3DAD9B2AAA01}" type="presParOf" srcId="{A49BFD46-BEAF-4E76-A754-AC07AACEC89F}" destId="{810B4742-F1A5-432C-A924-62896E4CB026}" srcOrd="1" destOrd="0" presId="urn:microsoft.com/office/officeart/2005/8/layout/radial3"/>
    <dgm:cxn modelId="{AF93C67D-E0C3-3840-BE83-AEE9D531A29A}" type="presParOf" srcId="{A49BFD46-BEAF-4E76-A754-AC07AACEC89F}" destId="{A48DDAB4-0327-4BC9-8829-BF9F5A1FF241}" srcOrd="2" destOrd="0" presId="urn:microsoft.com/office/officeart/2005/8/layout/radial3"/>
    <dgm:cxn modelId="{14A8D056-0D30-D64C-A447-E8D0AFF2435B}" type="presParOf" srcId="{A49BFD46-BEAF-4E76-A754-AC07AACEC89F}" destId="{467098D8-9B5C-4956-BF0C-CB950F006226}" srcOrd="3" destOrd="0" presId="urn:microsoft.com/office/officeart/2005/8/layout/radial3"/>
  </dgm:cxnLst>
  <dgm:bg>
    <a:solidFill>
      <a:schemeClr val="bg1">
        <a:alpha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30A4F-406C-4706-9001-747A196AF3F8}">
      <dsp:nvSpPr>
        <dsp:cNvPr id="0" name=""/>
        <dsp:cNvSpPr/>
      </dsp:nvSpPr>
      <dsp:spPr>
        <a:xfrm>
          <a:off x="950317" y="1650404"/>
          <a:ext cx="3042169" cy="2321979"/>
        </a:xfrm>
        <a:prstGeom prst="ellipse">
          <a:avLst/>
        </a:prstGeom>
        <a:solidFill>
          <a:schemeClr val="accent5">
            <a:lumMod val="25000"/>
            <a:lumOff val="75000"/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/>
            <a:t>Sustainable Cities and Neighbourhood</a:t>
          </a:r>
        </a:p>
      </dsp:txBody>
      <dsp:txXfrm>
        <a:off x="1395832" y="1990450"/>
        <a:ext cx="2151139" cy="1641887"/>
      </dsp:txXfrm>
    </dsp:sp>
    <dsp:sp modelId="{810B4742-F1A5-432C-A924-62896E4CB026}">
      <dsp:nvSpPr>
        <dsp:cNvPr id="0" name=""/>
        <dsp:cNvSpPr/>
      </dsp:nvSpPr>
      <dsp:spPr>
        <a:xfrm>
          <a:off x="1304202" y="529167"/>
          <a:ext cx="2356558" cy="1584179"/>
        </a:xfrm>
        <a:prstGeom prst="ellipse">
          <a:avLst/>
        </a:prstGeom>
        <a:solidFill>
          <a:schemeClr val="tx1">
            <a:lumMod val="25000"/>
            <a:lumOff val="75000"/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Urbanisation, migration and  development</a:t>
          </a:r>
        </a:p>
      </dsp:txBody>
      <dsp:txXfrm>
        <a:off x="1649312" y="761165"/>
        <a:ext cx="1666338" cy="1120183"/>
      </dsp:txXfrm>
    </dsp:sp>
    <dsp:sp modelId="{A48DDAB4-0327-4BC9-8829-BF9F5A1FF241}">
      <dsp:nvSpPr>
        <dsp:cNvPr id="0" name=""/>
        <dsp:cNvSpPr/>
      </dsp:nvSpPr>
      <dsp:spPr>
        <a:xfrm>
          <a:off x="2903238" y="3123651"/>
          <a:ext cx="2421839" cy="1604748"/>
        </a:xfrm>
        <a:prstGeom prst="ellipse">
          <a:avLst/>
        </a:prstGeom>
        <a:solidFill>
          <a:schemeClr val="tx1">
            <a:lumMod val="10000"/>
            <a:lumOff val="90000"/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Healthy and Resilient People and Environment</a:t>
          </a:r>
        </a:p>
      </dsp:txBody>
      <dsp:txXfrm>
        <a:off x="3257908" y="3358661"/>
        <a:ext cx="1712499" cy="1134728"/>
      </dsp:txXfrm>
    </dsp:sp>
    <dsp:sp modelId="{467098D8-9B5C-4956-BF0C-CB950F006226}">
      <dsp:nvSpPr>
        <dsp:cNvPr id="0" name=""/>
        <dsp:cNvSpPr/>
      </dsp:nvSpPr>
      <dsp:spPr>
        <a:xfrm>
          <a:off x="-303208" y="2999695"/>
          <a:ext cx="2263710" cy="1728677"/>
        </a:xfrm>
        <a:prstGeom prst="ellipse">
          <a:avLst/>
        </a:prstGeom>
        <a:solidFill>
          <a:schemeClr val="tx1">
            <a:lumMod val="25000"/>
            <a:lumOff val="75000"/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Learning and quality of Education</a:t>
          </a:r>
        </a:p>
      </dsp:txBody>
      <dsp:txXfrm>
        <a:off x="28305" y="3252854"/>
        <a:ext cx="1600684" cy="1222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0DB50-9A5C-2A4D-AA4C-BF53E7E92B59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D83DE-1C81-C84C-83AA-ED52FAB99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7197DB-D11E-1448-AC9E-1BD830865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B4255F4-529A-0646-AB83-37DE1190A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CC4488-ABFE-6142-9961-B988E2C0F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9469BC-FED7-F344-8BDD-C69049F99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CD9E12-3BA8-F646-8D71-46014A6B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58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056346-2D23-CE4C-8EDE-523982EE3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E74621-23D9-E949-B1C7-20C1B9464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6DE9F2-035D-A244-B167-AF9453FD3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31C8F4-B2F4-B640-B2EE-7943E155F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65414B-CEEC-EA4F-8574-8D4F67B4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5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3E6B81-1BC7-3847-9577-4EE06FCFA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EE315C-103C-ED41-B1F9-C6C7488EA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074C6E-099D-0A4B-84BB-CF8EE1F10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1B2395-F5BF-7645-A603-470B4B6CE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EDB786-D150-2B43-B78C-923916D4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25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0843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DCC7A3-7E80-E94D-B584-006BF0D3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068F44-4C37-4B4B-A4EE-0DEC2532A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809C16-DE36-864C-978B-EC55849F0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4DF1D3-B9D1-3D46-8994-510C5D76B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4AF067-F27D-5B42-A61A-B7E4E1BE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4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17BFAC-9915-A24E-A2B3-DA115312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8AAA2B-B6E3-764F-A4F2-ECD87032F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D266D0-CDC5-6446-92FD-9B66BA460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6336DF-DEDB-884D-8651-32898B17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D4344A-D686-2248-991C-BEEE3CE23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96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610521-6C7C-5C4C-8380-3976FC8C3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357DE3-7927-A646-A67E-4F708E765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FB64C8-100E-634F-B1FA-77E3800CB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7CA905-C73C-BA47-88E4-C8767F7E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CA19F8-483B-C647-91FA-EF3804DF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C25A52-1C51-0F40-9097-1647E7D17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3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092160-70B3-2E45-89ED-B9F61CE1A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583295-1A49-024E-A49B-DE76787FC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13B30A5-23FB-624F-993F-CEE4E2B34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E8A11BD-7C5C-964C-8682-02AC79792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B115397-086A-7A46-8C3E-74F4DF9D01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C3E68CA-2E49-7C42-9BCA-6E58CCF39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FE574F0-0693-DF4B-9D75-30DFE1A1C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79F223D-CEA4-3942-9AAF-D4E709C86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2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0CBDBC-D01E-6942-BB56-F79E8750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5D2CF05-9352-6744-856D-55897339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0F529EF-47CF-6C41-89CC-52D71D9F5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86025EB-18F3-074A-A112-CF7E9ECCA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4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2C345AE-03A7-4548-89C3-DA1A10DF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408A06B-9AB9-9B44-853E-D1AB65341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F0FC4F-3D07-BF42-9D3E-C9FA9CE0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11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8C3673-DE12-914C-9F84-4A224374F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14FC8C-7F5F-C743-B239-169BFEE40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131649-2D4A-8C42-8DD5-4D5150471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BE0753-9FCF-D04E-9B4D-73A690624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2295C8-519C-3548-A3EF-AD7E8B14E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E35A55-6FBB-6443-B9FD-132E861F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12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3B382B-FA2C-774C-AC69-677AB477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FA19FDF-ECF5-FC46-8F22-7308547EF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1E6ACE1-027B-1948-A581-A702D2B4F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083888-1DC8-DB46-9B89-3DDF5462A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E5A3E4-2F3C-AF4E-B47E-8A8C5DF1B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1A92F1-D895-D84E-8860-A42D7A2A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9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C3F242-3574-9A4B-AA4D-FBE2E3F1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64ADC0-231D-AD4C-83C6-EB2354EAA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571EF2-89E0-2340-AD68-B59C77146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E1E5FD-89A8-6F4F-A072-190AD2549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E86708-7418-EF4F-B397-B03C938A5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6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215B77-B9E2-314C-A1B2-DE9C26C04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8762" y="1514007"/>
            <a:ext cx="8387596" cy="2372673"/>
          </a:xfrm>
        </p:spPr>
        <p:txBody>
          <a:bodyPr/>
          <a:lstStyle/>
          <a:p>
            <a:r>
              <a:rPr lang="en-GB" sz="3200" dirty="0"/>
              <a:t>Equality as an Endpoint: Learning, Training and the Global Pathways to Inclusive Development 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9A7D69D-07A8-454A-9EC8-4E06448F1B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Professor Mike Osborne</a:t>
            </a:r>
          </a:p>
          <a:p>
            <a:r>
              <a:rPr lang="en-US" dirty="0"/>
              <a:t>Director of CR&amp;DALL</a:t>
            </a:r>
          </a:p>
          <a:p>
            <a:r>
              <a:rPr lang="en-US" dirty="0"/>
              <a:t>University of Glasgow</a:t>
            </a:r>
          </a:p>
        </p:txBody>
      </p:sp>
    </p:spTree>
    <p:extLst>
      <p:ext uri="{BB962C8B-B14F-4D97-AF65-F5344CB8AC3E}">
        <p14:creationId xmlns:p14="http://schemas.microsoft.com/office/powerpoint/2010/main" val="3931273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6E81DF-4F53-3647-AA86-D01062D15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educators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AE1C78-7B2E-4445-AE1B-D7DFCA028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more than Skills</a:t>
            </a:r>
          </a:p>
          <a:p>
            <a:r>
              <a:rPr lang="en-US" dirty="0"/>
              <a:t>It’s about wider benefits</a:t>
            </a:r>
          </a:p>
          <a:p>
            <a:pPr lvl="1"/>
            <a:r>
              <a:rPr lang="en-US" dirty="0"/>
              <a:t>Health and well-being</a:t>
            </a:r>
          </a:p>
          <a:p>
            <a:pPr lvl="1"/>
            <a:r>
              <a:rPr lang="en-US" dirty="0"/>
              <a:t>Inclusion</a:t>
            </a:r>
          </a:p>
          <a:p>
            <a:r>
              <a:rPr lang="en-US" dirty="0"/>
              <a:t>But don’t think that these are dichotomous</a:t>
            </a:r>
          </a:p>
          <a:p>
            <a:r>
              <a:rPr lang="en-US" dirty="0"/>
              <a:t>It’s not just young people</a:t>
            </a:r>
          </a:p>
          <a:p>
            <a:r>
              <a:rPr lang="en-US" dirty="0"/>
              <a:t>But we cannot ignore the challenges for all age-groups</a:t>
            </a:r>
          </a:p>
        </p:txBody>
      </p:sp>
    </p:spTree>
    <p:extLst>
      <p:ext uri="{BB962C8B-B14F-4D97-AF65-F5344CB8AC3E}">
        <p14:creationId xmlns:p14="http://schemas.microsoft.com/office/powerpoint/2010/main" val="386655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9581D9-C81C-8844-A30F-F742136B3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Automation, Jobs, Education, Skills,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538A35-31DD-3246-AD0B-AA459BCBC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Projected upward trends in automation leading to job losses </a:t>
            </a:r>
            <a:endParaRPr lang="en-GB" dirty="0">
              <a:effectLst/>
            </a:endParaRPr>
          </a:p>
          <a:p>
            <a:r>
              <a:rPr lang="en-GB" dirty="0"/>
              <a:t>Disproportionately slower growth in creation of jobs as compared to growth in output </a:t>
            </a:r>
            <a:endParaRPr lang="en-GB" dirty="0">
              <a:effectLst/>
            </a:endParaRPr>
          </a:p>
          <a:p>
            <a:r>
              <a:rPr lang="en-GB" dirty="0"/>
              <a:t>Poor outcomes in education, skill and health leading to an inability to harness the demographic dividend </a:t>
            </a:r>
          </a:p>
          <a:p>
            <a:pPr marL="0" indent="0">
              <a:buNone/>
            </a:pPr>
            <a:endParaRPr lang="en-GB" dirty="0">
              <a:effectLst/>
            </a:endParaRPr>
          </a:p>
          <a:p>
            <a:r>
              <a:rPr lang="en-GB" i="1" dirty="0"/>
              <a:t>Industrial Policy – 2017, A Discussion Paper, Department of Industrial Policy and Promotion, Ministry of Commerce and Industry, India</a:t>
            </a:r>
          </a:p>
          <a:p>
            <a:endParaRPr lang="en-GB" dirty="0"/>
          </a:p>
          <a:p>
            <a:endParaRPr lang="en-GB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2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British ACADEMY- Cities and Infrastructure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00"/>
                </a:solidFill>
                <a:ea typeface="Lucida Grande"/>
                <a:cs typeface="Lucida Grande"/>
              </a:rPr>
              <a:t>Strengthening the Regional Engagement Role of Higher Educations in Africa and Asia</a:t>
            </a:r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. PI: </a:t>
            </a:r>
            <a:r>
              <a:rPr lang="en-US" b="1" dirty="0">
                <a:solidFill>
                  <a:srgbClr val="000000"/>
                </a:solidFill>
                <a:ea typeface="Lucida Grande"/>
                <a:cs typeface="Lucida Grande"/>
              </a:rPr>
              <a:t>Mike Osborne (Education), Co-Is: Muir Houston (Education)</a:t>
            </a:r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, </a:t>
            </a:r>
            <a:r>
              <a:rPr lang="en-US" b="1" dirty="0" err="1">
                <a:solidFill>
                  <a:srgbClr val="000000"/>
                </a:solidFill>
                <a:ea typeface="Lucida Grande"/>
                <a:cs typeface="Lucida Grande"/>
              </a:rPr>
              <a:t>Kasia</a:t>
            </a:r>
            <a:r>
              <a:rPr lang="en-US" b="1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b="1" dirty="0" err="1">
                <a:solidFill>
                  <a:srgbClr val="000000"/>
                </a:solidFill>
                <a:ea typeface="Lucida Grande"/>
                <a:cs typeface="Lucida Grande"/>
              </a:rPr>
              <a:t>Borokowska</a:t>
            </a:r>
            <a:r>
              <a:rPr lang="en-US" b="1" dirty="0">
                <a:solidFill>
                  <a:srgbClr val="000000"/>
                </a:solidFill>
                <a:ea typeface="Lucida Grande"/>
                <a:cs typeface="Lucida Grande"/>
              </a:rPr>
              <a:t> (IDS), Lavinia </a:t>
            </a:r>
            <a:r>
              <a:rPr lang="en-US" b="1" dirty="0" err="1">
                <a:solidFill>
                  <a:srgbClr val="000000"/>
                </a:solidFill>
                <a:ea typeface="Lucida Grande"/>
                <a:cs typeface="Lucida Grande"/>
              </a:rPr>
              <a:t>Hirsu</a:t>
            </a:r>
            <a:r>
              <a:rPr lang="en-US" b="1" dirty="0">
                <a:solidFill>
                  <a:srgbClr val="000000"/>
                </a:solidFill>
                <a:ea typeface="Lucida Grande"/>
                <a:cs typeface="Lucida Grande"/>
              </a:rPr>
              <a:t> (Education), Neil Burnside (Engineering)</a:t>
            </a:r>
          </a:p>
          <a:p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 (South Africa, Zimbabwe, Tanzania, Iran, Iraq, Philippines)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06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SUEAA 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038600" cy="4944033"/>
          </a:xfrm>
        </p:spPr>
        <p:txBody>
          <a:bodyPr>
            <a:noAutofit/>
          </a:bodyPr>
          <a:lstStyle/>
          <a:p>
            <a:r>
              <a:rPr lang="en-GB" sz="2000" dirty="0"/>
              <a:t>The project looks at the ‘third mission’ of Universities in cities in the Global South</a:t>
            </a:r>
          </a:p>
          <a:p>
            <a:pPr lvl="1"/>
            <a:r>
              <a:rPr lang="en-GB" sz="1800" dirty="0"/>
              <a:t>Third Mission refers to activities which lie outside of research and teaching, which looks at the contributions of universities towards innovation and social change</a:t>
            </a:r>
          </a:p>
          <a:p>
            <a:r>
              <a:rPr lang="en-GB" sz="2000" dirty="0"/>
              <a:t>Specifically, how Universities contribute to developing sustainable cities in the context of major social, cultural, environmental and economic challenges facing the Global South</a:t>
            </a:r>
          </a:p>
          <a:p>
            <a:pPr lvl="1"/>
            <a:endParaRPr lang="en-GB" sz="1800" dirty="0"/>
          </a:p>
          <a:p>
            <a:endParaRPr lang="en-GB" sz="2000" dirty="0"/>
          </a:p>
        </p:txBody>
      </p:sp>
      <p:pic>
        <p:nvPicPr>
          <p:cNvPr id="7" name="Picture 2" descr="C:\Users\jn71d\Dropbox\SUEUAA project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91480"/>
            <a:ext cx="21240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28800"/>
            <a:ext cx="2016456" cy="1512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1" y="1628800"/>
            <a:ext cx="2268252" cy="1512168"/>
          </a:xfrm>
          <a:prstGeom prst="rect">
            <a:avLst/>
          </a:prstGeom>
        </p:spPr>
      </p:pic>
      <p:pic>
        <p:nvPicPr>
          <p:cNvPr id="11" name="Picture 11" descr="Image result for st. scholastica college man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3284985"/>
            <a:ext cx="2268252" cy="148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454" y="3342879"/>
            <a:ext cx="2023492" cy="141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4962491"/>
            <a:ext cx="2002359" cy="158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lick to enlarge image North Side of Campus 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1238" y="3424238"/>
            <a:ext cx="9525" cy="9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077" y="4979581"/>
            <a:ext cx="2282416" cy="156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2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4EB080-6282-6342-9684-A50C9F7DC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8C1BED-2190-AF41-8EA9-8A366392F4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team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1D7385-C9A8-AC43-972B-C8AEA4C8AE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Multi-lateral</a:t>
            </a:r>
          </a:p>
          <a:p>
            <a:r>
              <a:rPr lang="en-US" dirty="0"/>
              <a:t>Co-construction</a:t>
            </a:r>
          </a:p>
          <a:p>
            <a:r>
              <a:rPr lang="en-US" dirty="0"/>
              <a:t>Responsiveness to community needs and demands</a:t>
            </a:r>
          </a:p>
          <a:p>
            <a:r>
              <a:rPr lang="en-US" dirty="0"/>
              <a:t>Assessing needs</a:t>
            </a:r>
          </a:p>
          <a:p>
            <a:r>
              <a:rPr lang="en-US" dirty="0"/>
              <a:t>Translating research into practice</a:t>
            </a:r>
          </a:p>
          <a:p>
            <a:r>
              <a:rPr lang="en-US" dirty="0"/>
              <a:t>Translating research into policy</a:t>
            </a:r>
          </a:p>
        </p:txBody>
      </p:sp>
      <p:pic>
        <p:nvPicPr>
          <p:cNvPr id="5" name="Picture 3" descr="C:\Users\jn71d\Dropbox\SEUEAA\Glasgow Meeting December 2017\PHOTOGRAPHS\SUEUAA_closeup.jpg">
            <a:extLst>
              <a:ext uri="{FF2B5EF4-FFF2-40B4-BE49-F238E27FC236}">
                <a16:creationId xmlns:a16="http://schemas.microsoft.com/office/drawing/2014/main" xmlns="" id="{EE9148D1-D223-194D-9719-85E9CC249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85" y="2419831"/>
            <a:ext cx="4319871" cy="316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050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34537" y="289341"/>
            <a:ext cx="11240429" cy="825781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GCRF Centre for Sustainable, Healthy, and Learning Cities and Neighbourhoods (SHLC)</a:t>
            </a:r>
            <a:endParaRPr lang="en-US" sz="400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53618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Global Urban Transformation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473204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Urbanisation has been the main innovative driving force for development.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urbanisation will mainly happen in the developing countries of Asia and Africa.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50089180"/>
              </p:ext>
            </p:extLst>
          </p:nvPr>
        </p:nvGraphicFramePr>
        <p:xfrm>
          <a:off x="6331930" y="1556490"/>
          <a:ext cx="5021870" cy="4746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8834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9FC22D-BB94-CD4F-9191-8E3CD9836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7739"/>
            <a:ext cx="12192000" cy="508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34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981BCC-6E38-2248-8635-1D9C739B1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Issues for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A6624A-9C5F-074E-B3C2-E80D9F48D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Community/</a:t>
            </a:r>
            <a:r>
              <a:rPr lang="en-US" dirty="0" err="1"/>
              <a:t>Neighbourhood</a:t>
            </a:r>
            <a:r>
              <a:rPr lang="en-US" dirty="0"/>
              <a:t> provides a focus for:</a:t>
            </a:r>
          </a:p>
          <a:p>
            <a:pPr lvl="1"/>
            <a:r>
              <a:rPr lang="en-US" dirty="0"/>
              <a:t>Citizen-led community initiatives</a:t>
            </a:r>
          </a:p>
          <a:p>
            <a:pPr lvl="2"/>
            <a:r>
              <a:rPr lang="en-US" dirty="0"/>
              <a:t>Resident groups and associations for example in India and China</a:t>
            </a:r>
          </a:p>
          <a:p>
            <a:pPr lvl="1"/>
            <a:r>
              <a:rPr lang="en-US" dirty="0"/>
              <a:t>Illumination of ineffectiveness of fragmented policies that cross portfolios of city governance – internal power struggles</a:t>
            </a:r>
          </a:p>
          <a:p>
            <a:pPr lvl="1"/>
            <a:r>
              <a:rPr lang="en-US" dirty="0"/>
              <a:t>LLL for health and well-being</a:t>
            </a:r>
          </a:p>
          <a:p>
            <a:pPr lvl="1"/>
            <a:r>
              <a:rPr lang="en-US" dirty="0"/>
              <a:t>LLL for social control</a:t>
            </a:r>
          </a:p>
          <a:p>
            <a:r>
              <a:rPr lang="en-US" dirty="0"/>
              <a:t>The Importance of Infra-structure</a:t>
            </a:r>
          </a:p>
          <a:p>
            <a:pPr lvl="1"/>
            <a:r>
              <a:rPr lang="en-US" dirty="0"/>
              <a:t>Transport – 40% of income in South African cities spent on getting to work</a:t>
            </a:r>
          </a:p>
          <a:p>
            <a:pPr lvl="1"/>
            <a:r>
              <a:rPr lang="en-US" dirty="0"/>
              <a:t>Housing</a:t>
            </a:r>
          </a:p>
        </p:txBody>
      </p:sp>
    </p:spTree>
    <p:extLst>
      <p:ext uri="{BB962C8B-B14F-4D97-AF65-F5344CB8AC3E}">
        <p14:creationId xmlns:p14="http://schemas.microsoft.com/office/powerpoint/2010/main" val="1091496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1524000" y="836613"/>
            <a:ext cx="8209812" cy="1151080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Packages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1524001" y="1987694"/>
            <a:ext cx="8044142" cy="43250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213B"/>
                </a:solidFill>
                <a:latin typeface="Arial" charset="0"/>
                <a:ea typeface="Arial" charset="0"/>
                <a:cs typeface="Arial" charset="0"/>
              </a:rPr>
              <a:t>UK based methods training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13B"/>
                </a:solidFill>
                <a:latin typeface="Arial" charset="0"/>
                <a:ea typeface="Arial" charset="0"/>
                <a:cs typeface="Arial" charset="0"/>
              </a:rPr>
              <a:t>Knowledge Exchange in between Countries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13B"/>
                </a:solidFill>
                <a:latin typeface="Arial" charset="0"/>
                <a:ea typeface="Arial" charset="0"/>
                <a:cs typeface="Arial" charset="0"/>
              </a:rPr>
              <a:t>A visiting research fellow </a:t>
            </a:r>
            <a:r>
              <a:rPr lang="en-US" sz="1800" dirty="0" err="1">
                <a:solidFill>
                  <a:srgbClr val="00213B"/>
                </a:solidFill>
                <a:latin typeface="Arial" charset="0"/>
                <a:ea typeface="Arial" charset="0"/>
                <a:cs typeface="Arial" charset="0"/>
              </a:rPr>
              <a:t>programme</a:t>
            </a:r>
            <a:r>
              <a:rPr lang="en-US" sz="1800" dirty="0">
                <a:solidFill>
                  <a:srgbClr val="00213B"/>
                </a:solidFill>
                <a:latin typeface="Arial" charset="0"/>
                <a:ea typeface="Arial" charset="0"/>
                <a:cs typeface="Arial" charset="0"/>
              </a:rPr>
              <a:t> for both academics and policy makers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13B"/>
                </a:solidFill>
                <a:latin typeface="Arial" charset="0"/>
                <a:ea typeface="Arial" charset="0"/>
                <a:cs typeface="Arial" charset="0"/>
              </a:rPr>
              <a:t>Research seminars, conferences and Network Building</a:t>
            </a:r>
          </a:p>
          <a:p>
            <a:pPr marL="0" indent="0">
              <a:buNone/>
            </a:pPr>
            <a:endParaRPr lang="en-US" dirty="0">
              <a:solidFill>
                <a:srgbClr val="00213B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13B"/>
                </a:solidFill>
                <a:latin typeface="Arial" charset="0"/>
                <a:ea typeface="Arial" charset="0"/>
                <a:cs typeface="Arial" charset="0"/>
              </a:rPr>
              <a:t>Also a flexible responsive fund to address emerging issues in all developing countries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8448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571CD7-AE21-C043-9543-58238D24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work in cities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535807-4F79-7645-AB8A-888ED5C58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more than being ‘smart’, ‘creative’, ‘eco-friendly’ …</a:t>
            </a:r>
          </a:p>
          <a:p>
            <a:r>
              <a:rPr lang="en-US" dirty="0"/>
              <a:t>It’s about learning</a:t>
            </a:r>
          </a:p>
          <a:p>
            <a:r>
              <a:rPr lang="en-US" dirty="0"/>
              <a:t>It’s about engagement with community</a:t>
            </a:r>
          </a:p>
          <a:p>
            <a:r>
              <a:rPr lang="en-US" dirty="0"/>
              <a:t>The Quadruple Helix</a:t>
            </a:r>
          </a:p>
        </p:txBody>
      </p:sp>
    </p:spTree>
    <p:extLst>
      <p:ext uri="{BB962C8B-B14F-4D97-AF65-F5344CB8AC3E}">
        <p14:creationId xmlns:p14="http://schemas.microsoft.com/office/powerpoint/2010/main" val="4162022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491</Words>
  <Application>Microsoft Office PowerPoint</Application>
  <PresentationFormat>Custom</PresentationFormat>
  <Paragraphs>64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Equality as an Endpoint: Learning, Training and the Global Pathways to Inclusive Development  </vt:lpstr>
      <vt:lpstr>British ACADEMY- Cities and Infrastructure Programme</vt:lpstr>
      <vt:lpstr>SUEAA Objectives</vt:lpstr>
      <vt:lpstr>The importance of training</vt:lpstr>
      <vt:lpstr>Global Urban Transformation</vt:lpstr>
      <vt:lpstr>PowerPoint Presentation</vt:lpstr>
      <vt:lpstr>Emerging Issues for Education</vt:lpstr>
      <vt:lpstr>Capacity Strengthening Packages</vt:lpstr>
      <vt:lpstr>For work in cities</vt:lpstr>
      <vt:lpstr>For educators</vt:lpstr>
      <vt:lpstr>Automation, Jobs, Education, Skills, Health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Equality as an Endpoint: Learning, Training and the Global Pathways to Inclusive Development</dc:title>
  <dc:creator>Mike Osborne</dc:creator>
  <cp:lastModifiedBy>Joanne Neary</cp:lastModifiedBy>
  <cp:revision>8</cp:revision>
  <dcterms:created xsi:type="dcterms:W3CDTF">2018-06-16T11:45:03Z</dcterms:created>
  <dcterms:modified xsi:type="dcterms:W3CDTF">2018-06-18T14:11:05Z</dcterms:modified>
</cp:coreProperties>
</file>