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76" r:id="rId4"/>
    <p:sldId id="277" r:id="rId5"/>
    <p:sldId id="278" r:id="rId6"/>
    <p:sldId id="281" r:id="rId7"/>
    <p:sldId id="279" r:id="rId8"/>
    <p:sldId id="267" r:id="rId9"/>
    <p:sldId id="268" r:id="rId10"/>
    <p:sldId id="274" r:id="rId11"/>
    <p:sldId id="275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6D804-2846-4E1D-928A-1752B3AB5B12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05BF4-D0E2-4ECE-8EA8-1959558E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81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A0DDC-53C4-4FDA-A5E7-6B7B614970AC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0AED5-F379-4028-B1B1-36318870E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8992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AED5-F379-4028-B1B1-36318870E217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USEUAA Team Meeting 27-29 August 2018-Manila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9AE3-CC85-4724-BF8A-E70A17A62F6E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6144-3CCA-4279-8FC1-9B142DFB42DF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0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AD6B-B95C-4297-A45B-F92E0D261F71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A7A-F83B-483B-ACCC-CC2E342EF8DD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B24-181D-4930-8BB7-2D80D54C2A83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C66A-1578-469A-92A0-F913D3DD24E0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3B92-022F-4EEA-8567-25FC46593AFD}" type="datetime1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8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F6D-3E0F-4D72-872B-34D06AF5BECD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85ED-D9BC-489F-BE2F-B3ACA4F79CEA}" type="datetime1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8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729-5AFF-4312-9B95-C809AB8E748D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6CC8-1166-4CD2-857A-AA5382F5D652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E5AC-F221-408D-BCE6-E1C3EB795C86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EF53-1330-4DF9-96C2-740B880F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6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28800"/>
            <a:ext cx="7772400" cy="216024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Response </a:t>
            </a:r>
            <a:r>
              <a:rPr lang="en-US" dirty="0"/>
              <a:t>to </a:t>
            </a:r>
            <a:r>
              <a:rPr lang="en-US" dirty="0" smtClean="0"/>
              <a:t>City Issues</a:t>
            </a:r>
            <a:r>
              <a:rPr lang="en-US" dirty="0"/>
              <a:t>: </a:t>
            </a:r>
            <a:r>
              <a:rPr lang="en-US" dirty="0" smtClean="0"/>
              <a:t>UOK and </a:t>
            </a:r>
            <a:r>
              <a:rPr lang="en-US" dirty="0" err="1" smtClean="0"/>
              <a:t>Sanandaj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Nematollah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Azizi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1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89588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84937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Study </a:t>
            </a:r>
            <a:r>
              <a:rPr lang="en-US" b="1" dirty="0" smtClean="0"/>
              <a:t>Methods (2)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992888" cy="396044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University’s Elite include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President of Teacher Education University (</a:t>
            </a:r>
            <a:r>
              <a:rPr lang="en-US" dirty="0" err="1" smtClean="0">
                <a:solidFill>
                  <a:schemeClr val="tx1"/>
                </a:solidFill>
              </a:rPr>
              <a:t>Farhangian</a:t>
            </a:r>
            <a:r>
              <a:rPr lang="en-US" dirty="0" smtClean="0">
                <a:solidFill>
                  <a:schemeClr val="tx1"/>
                </a:solidFill>
              </a:rPr>
              <a:t> University),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Vice-chancellor for Finance (UOK),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Vice </a:t>
            </a:r>
            <a:r>
              <a:rPr lang="en-US" dirty="0">
                <a:solidFill>
                  <a:schemeClr val="tx1"/>
                </a:solidFill>
              </a:rPr>
              <a:t>Chancellor for Drug and Treatment </a:t>
            </a:r>
            <a:r>
              <a:rPr lang="en-US" dirty="0" smtClean="0">
                <a:solidFill>
                  <a:schemeClr val="tx1"/>
                </a:solidFill>
              </a:rPr>
              <a:t>(Kurdistan University of  </a:t>
            </a:r>
            <a:r>
              <a:rPr lang="en-US" dirty="0">
                <a:solidFill>
                  <a:schemeClr val="tx1"/>
                </a:solidFill>
              </a:rPr>
              <a:t>Medical </a:t>
            </a:r>
            <a:r>
              <a:rPr lang="en-US" dirty="0" smtClean="0">
                <a:solidFill>
                  <a:schemeClr val="tx1"/>
                </a:solidFill>
              </a:rPr>
              <a:t>Sciences ), and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Head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Growth Center (UOK)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The University’s Focus Group includes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Dean </a:t>
            </a:r>
            <a:r>
              <a:rPr lang="en-US" dirty="0">
                <a:solidFill>
                  <a:schemeClr val="tx1"/>
                </a:solidFill>
              </a:rPr>
              <a:t>of Faculty of Urbanism and Architecture, 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Head </a:t>
            </a:r>
            <a:r>
              <a:rPr lang="en-US" dirty="0">
                <a:solidFill>
                  <a:schemeClr val="tx1"/>
                </a:solidFill>
              </a:rPr>
              <a:t>of Science and Technology Park, 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Advisor </a:t>
            </a:r>
            <a:r>
              <a:rPr lang="en-US" dirty="0">
                <a:solidFill>
                  <a:schemeClr val="tx1"/>
                </a:solidFill>
              </a:rPr>
              <a:t>of the UOK’s President,  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Head of Research Center for Kurdistan Studies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Head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Free and night Courses (UOK’s Second Campus)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Deputy </a:t>
            </a:r>
            <a:r>
              <a:rPr lang="en-US" dirty="0">
                <a:solidFill>
                  <a:schemeClr val="tx1"/>
                </a:solidFill>
              </a:rPr>
              <a:t>of Education ( Faculty of Humanities and Social Sciences),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tx1"/>
                </a:solidFill>
              </a:rPr>
              <a:t>academic member from Department of Civil Engineering, 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and  </a:t>
            </a:r>
            <a:r>
              <a:rPr lang="en-US" dirty="0">
                <a:solidFill>
                  <a:schemeClr val="tx1"/>
                </a:solidFill>
              </a:rPr>
              <a:t>an academic member from Department of Agriculture Economy.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10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77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Study </a:t>
            </a:r>
            <a:r>
              <a:rPr lang="en-US" b="1" dirty="0" smtClean="0"/>
              <a:t>Methods (3)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992888" cy="3960440"/>
          </a:xfrm>
        </p:spPr>
        <p:txBody>
          <a:bodyPr>
            <a:normAutofit fontScale="25000" lnSpcReduction="20000"/>
          </a:bodyPr>
          <a:lstStyle/>
          <a:p>
            <a:r>
              <a:rPr lang="en-US" sz="7400" b="1" dirty="0" smtClean="0">
                <a:solidFill>
                  <a:schemeClr val="tx1"/>
                </a:solidFill>
              </a:rPr>
              <a:t>The City’s Elite include </a:t>
            </a:r>
          </a:p>
          <a:p>
            <a:pPr marL="1143000" indent="-1143000" algn="l">
              <a:buFont typeface="Wingdings" pitchFamily="2" charset="2"/>
              <a:buChar char="§"/>
            </a:pPr>
            <a:r>
              <a:rPr lang="en-US" sz="7400" dirty="0" smtClean="0">
                <a:solidFill>
                  <a:schemeClr val="tx1"/>
                </a:solidFill>
              </a:rPr>
              <a:t>Mayor of </a:t>
            </a:r>
            <a:r>
              <a:rPr lang="en-US" sz="7400" dirty="0" err="1" smtClean="0">
                <a:solidFill>
                  <a:schemeClr val="tx1"/>
                </a:solidFill>
              </a:rPr>
              <a:t>Sanandaj</a:t>
            </a:r>
            <a:r>
              <a:rPr lang="en-US" sz="7400" dirty="0" smtClean="0">
                <a:solidFill>
                  <a:schemeClr val="tx1"/>
                </a:solidFill>
              </a:rPr>
              <a:t>; </a:t>
            </a:r>
          </a:p>
          <a:p>
            <a:pPr marL="1143000" indent="-1143000" algn="l">
              <a:buFont typeface="Wingdings" pitchFamily="2" charset="2"/>
              <a:buChar char="§"/>
            </a:pPr>
            <a:r>
              <a:rPr lang="en-US" sz="7400" dirty="0" smtClean="0">
                <a:solidFill>
                  <a:schemeClr val="tx1"/>
                </a:solidFill>
              </a:rPr>
              <a:t>Head of </a:t>
            </a:r>
            <a:r>
              <a:rPr lang="en-US" sz="7400" dirty="0" err="1" smtClean="0">
                <a:solidFill>
                  <a:schemeClr val="tx1"/>
                </a:solidFill>
              </a:rPr>
              <a:t>Sanandaj</a:t>
            </a:r>
            <a:r>
              <a:rPr lang="en-US" sz="7400" dirty="0" smtClean="0">
                <a:solidFill>
                  <a:schemeClr val="tx1"/>
                </a:solidFill>
              </a:rPr>
              <a:t> City’s </a:t>
            </a:r>
            <a:r>
              <a:rPr lang="en-US" sz="7400" dirty="0">
                <a:solidFill>
                  <a:schemeClr val="tx1"/>
                </a:solidFill>
              </a:rPr>
              <a:t>C</a:t>
            </a:r>
            <a:r>
              <a:rPr lang="en-US" sz="7400" dirty="0" smtClean="0">
                <a:solidFill>
                  <a:schemeClr val="tx1"/>
                </a:solidFill>
              </a:rPr>
              <a:t>ouncil;</a:t>
            </a:r>
          </a:p>
          <a:p>
            <a:pPr marL="1143000" indent="-1143000" algn="l">
              <a:buFont typeface="Wingdings" pitchFamily="2" charset="2"/>
              <a:buChar char="§"/>
            </a:pPr>
            <a:r>
              <a:rPr lang="en-US" sz="7400" dirty="0" smtClean="0">
                <a:solidFill>
                  <a:schemeClr val="tx1"/>
                </a:solidFill>
              </a:rPr>
              <a:t>Director General of Crisis Management; and</a:t>
            </a:r>
          </a:p>
          <a:p>
            <a:pPr marL="1143000" indent="-1143000" algn="l">
              <a:buFont typeface="Wingdings" pitchFamily="2" charset="2"/>
              <a:buChar char="§"/>
            </a:pPr>
            <a:r>
              <a:rPr lang="en-US" sz="7400" dirty="0" smtClean="0">
                <a:solidFill>
                  <a:schemeClr val="tx1"/>
                </a:solidFill>
              </a:rPr>
              <a:t>A senior member of NGO in the field of environment. </a:t>
            </a:r>
          </a:p>
          <a:p>
            <a:pPr marL="514350" indent="-514350" algn="l">
              <a:buFont typeface="+mj-lt"/>
              <a:buAutoNum type="arabicPeriod"/>
            </a:pPr>
            <a:endParaRPr lang="en-US" sz="7400" dirty="0">
              <a:solidFill>
                <a:schemeClr val="tx1"/>
              </a:solidFill>
            </a:endParaRPr>
          </a:p>
          <a:p>
            <a:r>
              <a:rPr lang="en-US" sz="7400" b="1" dirty="0" smtClean="0">
                <a:solidFill>
                  <a:schemeClr val="tx1"/>
                </a:solidFill>
              </a:rPr>
              <a:t>The City’s Focus Group include:</a:t>
            </a:r>
          </a:p>
          <a:p>
            <a:pPr marL="514350" indent="-514350">
              <a:buFont typeface="+mj-lt"/>
              <a:buAutoNum type="arabicPeriod"/>
            </a:pPr>
            <a:endParaRPr lang="en-US" sz="74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7400" dirty="0">
              <a:solidFill>
                <a:schemeClr val="tx1"/>
              </a:solidFill>
            </a:endParaRPr>
          </a:p>
          <a:p>
            <a:pPr marL="1143000" indent="-1143000" algn="l">
              <a:buFont typeface="Wingdings" pitchFamily="2" charset="2"/>
              <a:buChar char="§"/>
            </a:pPr>
            <a:r>
              <a:rPr lang="en-US" sz="7400" dirty="0" smtClean="0">
                <a:solidFill>
                  <a:schemeClr val="tx1"/>
                </a:solidFill>
              </a:rPr>
              <a:t>Four members of </a:t>
            </a:r>
            <a:r>
              <a:rPr lang="en-US" sz="7400" dirty="0" err="1" smtClean="0">
                <a:solidFill>
                  <a:schemeClr val="tx1"/>
                </a:solidFill>
              </a:rPr>
              <a:t>Sanandaj</a:t>
            </a:r>
            <a:r>
              <a:rPr lang="en-US" sz="7400" dirty="0" smtClean="0">
                <a:solidFill>
                  <a:schemeClr val="tx1"/>
                </a:solidFill>
              </a:rPr>
              <a:t> City’s Council; </a:t>
            </a:r>
          </a:p>
          <a:p>
            <a:pPr marL="1143000" indent="-1143000" algn="l">
              <a:buFont typeface="Wingdings" pitchFamily="2" charset="2"/>
              <a:buChar char="§"/>
            </a:pPr>
            <a:r>
              <a:rPr lang="en-US" sz="7400" dirty="0" smtClean="0">
                <a:solidFill>
                  <a:schemeClr val="tx1"/>
                </a:solidFill>
              </a:rPr>
              <a:t>Head of the City’s Investment Commission </a:t>
            </a:r>
          </a:p>
          <a:p>
            <a:pPr marL="1143000" indent="-1143000" algn="l">
              <a:buFont typeface="Wingdings" pitchFamily="2" charset="2"/>
              <a:buChar char="§"/>
            </a:pPr>
            <a:r>
              <a:rPr lang="en-US" sz="7400" dirty="0" smtClean="0">
                <a:solidFill>
                  <a:schemeClr val="tx1"/>
                </a:solidFill>
              </a:rPr>
              <a:t>Deputy of Mayor;</a:t>
            </a:r>
          </a:p>
          <a:p>
            <a:pPr marL="1143000" indent="-1143000" algn="l">
              <a:buFont typeface="Wingdings" pitchFamily="2" charset="2"/>
              <a:buChar char="§"/>
            </a:pPr>
            <a:r>
              <a:rPr lang="en-US" sz="7400" dirty="0" smtClean="0">
                <a:solidFill>
                  <a:schemeClr val="tx1"/>
                </a:solidFill>
              </a:rPr>
              <a:t>An entrepreneur; </a:t>
            </a:r>
          </a:p>
          <a:p>
            <a:pPr marL="514350" indent="-514350" algn="l">
              <a:buFont typeface="+mj-lt"/>
              <a:buAutoNum type="arabicPeriod"/>
            </a:pPr>
            <a:endParaRPr lang="en-US" sz="7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11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41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does the </a:t>
            </a:r>
            <a:r>
              <a:rPr lang="en-US" b="1" dirty="0" smtClean="0"/>
              <a:t>Kurdistan’s HEIs </a:t>
            </a:r>
            <a:r>
              <a:rPr lang="en-US" b="1" dirty="0"/>
              <a:t>interact with the </a:t>
            </a:r>
            <a:r>
              <a:rPr lang="en-US" b="1" dirty="0" smtClean="0"/>
              <a:t>city?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992888" cy="3312368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/>
              <a:t>Despite some contradictions among the city’s representatives and the university’s ones regarding the ways by which HEIs are approaching the city, almost HEIs in </a:t>
            </a:r>
            <a:r>
              <a:rPr lang="en-US" dirty="0" err="1" smtClean="0"/>
              <a:t>Sanandaj</a:t>
            </a:r>
            <a:r>
              <a:rPr lang="en-US" dirty="0" smtClean="0"/>
              <a:t> have reported several forms of collaborations with different organizations which operate in </a:t>
            </a:r>
            <a:r>
              <a:rPr lang="en-US" dirty="0" err="1" smtClean="0"/>
              <a:t>Sanandaj</a:t>
            </a:r>
            <a:r>
              <a:rPr lang="en-US" dirty="0" smtClean="0"/>
              <a:t>. These practices which varies from university to university as well as from department to department include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                          Direct intervention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                          Sharing resources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                          Lending expertise 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12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9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656184"/>
          </a:xfrm>
        </p:spPr>
        <p:txBody>
          <a:bodyPr>
            <a:normAutofit/>
          </a:bodyPr>
          <a:lstStyle/>
          <a:p>
            <a:r>
              <a:rPr lang="en-US" b="1" dirty="0"/>
              <a:t>Opportunities and barriers for </a:t>
            </a:r>
            <a:r>
              <a:rPr lang="en-US" b="1" dirty="0" smtClean="0"/>
              <a:t>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7992888" cy="32403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Both city and university’s elites have raised the importance of close collaboration to provide practical bases towards solving the city’s critical issues. This must go beyond the </a:t>
            </a:r>
            <a:r>
              <a:rPr lang="en-US" dirty="0" err="1"/>
              <a:t>MoUs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(</a:t>
            </a:r>
            <a:r>
              <a:rPr lang="en-US" dirty="0"/>
              <a:t>reflecting on the information from the participants- what did they describe as the opportunities and barriers for closer partnerships between University and City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13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9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446" y="476672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Discussion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295232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(how can we move this agenda forward, did engaging in these discussions promote change in thinking, what do you think needs to change in the University/city engagement strategy and activities? What is missing or needs to change?)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14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9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656184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196680"/>
            <a:ext cx="6400800" cy="1248544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15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9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656184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196680"/>
            <a:ext cx="6400800" cy="124854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 and Comments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16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9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Context of the </a:t>
            </a:r>
            <a:r>
              <a:rPr lang="en-US" b="1" dirty="0" smtClean="0"/>
              <a:t>city: </a:t>
            </a:r>
            <a:r>
              <a:rPr lang="en-US" dirty="0" smtClean="0"/>
              <a:t>Historical </a:t>
            </a:r>
            <a:r>
              <a:rPr lang="en-US" dirty="0"/>
              <a:t>background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000" y="1700808"/>
            <a:ext cx="7776864" cy="3276364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history of </a:t>
            </a:r>
            <a:r>
              <a:rPr lang="en-US" dirty="0" err="1">
                <a:solidFill>
                  <a:schemeClr val="tx1"/>
                </a:solidFill>
              </a:rPr>
              <a:t>Sanandaj</a:t>
            </a:r>
            <a:r>
              <a:rPr lang="en-US" dirty="0">
                <a:solidFill>
                  <a:schemeClr val="tx1"/>
                </a:solidFill>
              </a:rPr>
              <a:t> dates back to the fourth millennium BC (Copper and Medieval times</a:t>
            </a:r>
            <a:r>
              <a:rPr lang="en-US" dirty="0" smtClean="0">
                <a:solidFill>
                  <a:schemeClr val="tx1"/>
                </a:solidFill>
              </a:rPr>
              <a:t>). This has been approved by Archaeological </a:t>
            </a:r>
            <a:r>
              <a:rPr lang="en-US" dirty="0">
                <a:solidFill>
                  <a:schemeClr val="tx1"/>
                </a:solidFill>
              </a:rPr>
              <a:t>investigations </a:t>
            </a:r>
            <a:r>
              <a:rPr lang="en-US" dirty="0" smtClean="0">
                <a:solidFill>
                  <a:schemeClr val="tx1"/>
                </a:solidFill>
              </a:rPr>
              <a:t>which were carried </a:t>
            </a:r>
            <a:r>
              <a:rPr lang="en-US" dirty="0">
                <a:solidFill>
                  <a:schemeClr val="tx1"/>
                </a:solidFill>
              </a:rPr>
              <a:t>out in two hills located on the eastern side of </a:t>
            </a:r>
            <a:r>
              <a:rPr lang="en-US" dirty="0" err="1">
                <a:solidFill>
                  <a:schemeClr val="tx1"/>
                </a:solidFill>
              </a:rPr>
              <a:t>Sanandaj</a:t>
            </a:r>
            <a:r>
              <a:rPr lang="en-US" dirty="0">
                <a:solidFill>
                  <a:schemeClr val="tx1"/>
                </a:solidFill>
              </a:rPr>
              <a:t> and near the </a:t>
            </a:r>
            <a:r>
              <a:rPr lang="en-US" dirty="0" err="1">
                <a:solidFill>
                  <a:schemeClr val="tx1"/>
                </a:solidFill>
              </a:rPr>
              <a:t>Griashan</a:t>
            </a:r>
            <a:r>
              <a:rPr lang="en-US" dirty="0">
                <a:solidFill>
                  <a:schemeClr val="tx1"/>
                </a:solidFill>
              </a:rPr>
              <a:t> River, in the lands of </a:t>
            </a:r>
            <a:r>
              <a:rPr lang="en-US" dirty="0" err="1" smtClean="0">
                <a:solidFill>
                  <a:schemeClr val="tx1"/>
                </a:solidFill>
              </a:rPr>
              <a:t>Dagiran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 1673 </a:t>
            </a:r>
            <a:r>
              <a:rPr lang="en-US" dirty="0" err="1" smtClean="0">
                <a:solidFill>
                  <a:schemeClr val="tx1"/>
                </a:solidFill>
              </a:rPr>
              <a:t>Sanandaj</a:t>
            </a:r>
            <a:r>
              <a:rPr lang="en-US" dirty="0" smtClean="0">
                <a:solidFill>
                  <a:schemeClr val="tx1"/>
                </a:solidFill>
              </a:rPr>
              <a:t> was formally announced as the Capital City of Kurdistan during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Safavid</a:t>
            </a:r>
            <a:r>
              <a:rPr lang="en-US" dirty="0">
                <a:solidFill>
                  <a:schemeClr val="tx1"/>
                </a:solidFill>
              </a:rPr>
              <a:t> period and at the time of Shah Safi, </a:t>
            </a:r>
            <a:r>
              <a:rPr lang="en-US" dirty="0" err="1">
                <a:solidFill>
                  <a:schemeClr val="tx1"/>
                </a:solidFill>
              </a:rPr>
              <a:t>Soleiman</a:t>
            </a:r>
            <a:r>
              <a:rPr lang="en-US" dirty="0">
                <a:solidFill>
                  <a:schemeClr val="tx1"/>
                </a:solidFill>
              </a:rPr>
              <a:t> Khan </a:t>
            </a:r>
            <a:r>
              <a:rPr lang="en-US" dirty="0" err="1" smtClean="0">
                <a:solidFill>
                  <a:schemeClr val="tx1"/>
                </a:solidFill>
              </a:rPr>
              <a:t>Ardalan</a:t>
            </a:r>
            <a:r>
              <a:rPr lang="en-US" dirty="0" smtClean="0">
                <a:solidFill>
                  <a:schemeClr val="tx1"/>
                </a:solidFill>
              </a:rPr>
              <a:t>. Since that they transferred </a:t>
            </a:r>
            <a:r>
              <a:rPr lang="en-US" dirty="0">
                <a:solidFill>
                  <a:schemeClr val="tx1"/>
                </a:solidFill>
              </a:rPr>
              <a:t>the center of government from the castles of </a:t>
            </a:r>
            <a:r>
              <a:rPr lang="en-US" dirty="0" err="1">
                <a:solidFill>
                  <a:schemeClr val="tx1"/>
                </a:solidFill>
              </a:rPr>
              <a:t>Hassanabad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Palangan</a:t>
            </a:r>
            <a:r>
              <a:rPr lang="en-US" dirty="0">
                <a:solidFill>
                  <a:schemeClr val="tx1"/>
                </a:solidFill>
              </a:rPr>
              <a:t> in southern </a:t>
            </a:r>
            <a:r>
              <a:rPr lang="en-US" dirty="0" err="1">
                <a:solidFill>
                  <a:schemeClr val="tx1"/>
                </a:solidFill>
              </a:rPr>
              <a:t>Sanandaj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err="1" smtClean="0">
                <a:solidFill>
                  <a:schemeClr val="tx1"/>
                </a:solidFill>
              </a:rPr>
              <a:t>Seneh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Sanandaj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2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r>
              <a:rPr lang="en-US" b="1" dirty="0" smtClean="0"/>
              <a:t>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40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Context of the </a:t>
            </a:r>
            <a:r>
              <a:rPr lang="en-US" b="1" dirty="0" smtClean="0"/>
              <a:t>city: </a:t>
            </a:r>
            <a:r>
              <a:rPr lang="en-US" dirty="0"/>
              <a:t>Socio-cultural background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000" y="1772815"/>
            <a:ext cx="7776864" cy="3854637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 terms of social background the people of </a:t>
            </a:r>
            <a:r>
              <a:rPr lang="en-US" dirty="0" err="1" smtClean="0">
                <a:solidFill>
                  <a:schemeClr val="tx1"/>
                </a:solidFill>
              </a:rPr>
              <a:t>sanandaj</a:t>
            </a:r>
            <a:r>
              <a:rPr lang="en-US" dirty="0" smtClean="0">
                <a:solidFill>
                  <a:schemeClr val="tx1"/>
                </a:solidFill>
              </a:rPr>
              <a:t> enjoys the community’s </a:t>
            </a:r>
            <a:r>
              <a:rPr lang="en-US" dirty="0" err="1" smtClean="0">
                <a:solidFill>
                  <a:schemeClr val="tx1"/>
                </a:solidFill>
              </a:rPr>
              <a:t>lincreasing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social capital </a:t>
            </a:r>
            <a:r>
              <a:rPr lang="en-US" dirty="0" smtClean="0">
                <a:solidFill>
                  <a:schemeClr val="tx1"/>
                </a:solidFill>
              </a:rPr>
              <a:t>based on </a:t>
            </a:r>
            <a:r>
              <a:rPr lang="en-US" dirty="0" smtClean="0">
                <a:solidFill>
                  <a:srgbClr val="C00000"/>
                </a:solidFill>
              </a:rPr>
              <a:t>trust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recognition </a:t>
            </a:r>
            <a:r>
              <a:rPr lang="en-US" dirty="0" smtClean="0">
                <a:solidFill>
                  <a:schemeClr val="tx1"/>
                </a:solidFill>
              </a:rPr>
              <a:t> and interaction among people. Despite politically denied and ignored nation and increasing poverty in Kurdistan, Kurdish people are happy and active.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city of </a:t>
            </a:r>
            <a:r>
              <a:rPr lang="en-US" dirty="0" err="1">
                <a:solidFill>
                  <a:schemeClr val="tx1"/>
                </a:solidFill>
              </a:rPr>
              <a:t>Sanandaj</a:t>
            </a:r>
            <a:r>
              <a:rPr lang="en-US" dirty="0">
                <a:solidFill>
                  <a:schemeClr val="tx1"/>
                </a:solidFill>
              </a:rPr>
              <a:t> has a special status among the Kurdish regions in terms of </a:t>
            </a:r>
            <a:r>
              <a:rPr lang="en-US" dirty="0">
                <a:solidFill>
                  <a:srgbClr val="C00000"/>
                </a:solidFill>
              </a:rPr>
              <a:t>culture, art and religion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number of </a:t>
            </a:r>
            <a:r>
              <a:rPr lang="en-US" dirty="0">
                <a:solidFill>
                  <a:srgbClr val="C00000"/>
                </a:solidFill>
              </a:rPr>
              <a:t>top artists of various cultural and artistic fields </a:t>
            </a:r>
            <a:r>
              <a:rPr lang="en-US" dirty="0">
                <a:solidFill>
                  <a:schemeClr val="tx1"/>
                </a:solidFill>
              </a:rPr>
              <a:t>such as </a:t>
            </a:r>
            <a:r>
              <a:rPr lang="en-US" dirty="0">
                <a:solidFill>
                  <a:srgbClr val="C00000"/>
                </a:solidFill>
              </a:rPr>
              <a:t>music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theater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C00000"/>
                </a:solidFill>
              </a:rPr>
              <a:t>visual arts</a:t>
            </a:r>
            <a:r>
              <a:rPr lang="en-US" dirty="0">
                <a:solidFill>
                  <a:schemeClr val="tx1"/>
                </a:solidFill>
              </a:rPr>
              <a:t>, the great position of </a:t>
            </a:r>
            <a:r>
              <a:rPr lang="en-US" dirty="0" smtClean="0">
                <a:solidFill>
                  <a:schemeClr val="tx1"/>
                </a:solidFill>
              </a:rPr>
              <a:t>religion in the </a:t>
            </a:r>
            <a:r>
              <a:rPr lang="en-US" dirty="0">
                <a:solidFill>
                  <a:schemeClr val="tx1"/>
                </a:solidFill>
              </a:rPr>
              <a:t>city and the printing of Kurdish publications, </a:t>
            </a:r>
            <a:r>
              <a:rPr lang="en-US" dirty="0" smtClean="0">
                <a:solidFill>
                  <a:schemeClr val="tx1"/>
                </a:solidFill>
              </a:rPr>
              <a:t>indicate </a:t>
            </a:r>
            <a:r>
              <a:rPr lang="en-US" dirty="0" err="1" smtClean="0">
                <a:solidFill>
                  <a:schemeClr val="tx1"/>
                </a:solidFill>
              </a:rPr>
              <a:t>Sanandaj’s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cultural potential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</a:rPr>
              <a:t>Sanandaj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141 mosques has the highest number of mosques compared to the population among Islamic countries.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3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r>
              <a:rPr lang="en-US" b="1" dirty="0" smtClean="0"/>
              <a:t>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46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Context of the </a:t>
            </a:r>
            <a:r>
              <a:rPr lang="en-US" b="1" dirty="0" smtClean="0"/>
              <a:t>city: </a:t>
            </a:r>
            <a:r>
              <a:rPr lang="en-US" dirty="0" smtClean="0"/>
              <a:t>Demographics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000" y="2312876"/>
            <a:ext cx="7776864" cy="266429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Population: over half million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Unemployment: 40% youth unemployment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Poverty: nearly 50% of population live in less than one third of the city’s areas including marginal and informal settlements.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High migration rate at the national and international levels, as a result of country’s underinvestment policies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4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71600" y="2420888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r>
              <a:rPr lang="en-US" b="1" dirty="0" smtClean="0"/>
              <a:t>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46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656184"/>
          </a:xfrm>
        </p:spPr>
        <p:txBody>
          <a:bodyPr>
            <a:normAutofit/>
          </a:bodyPr>
          <a:lstStyle/>
          <a:p>
            <a:r>
              <a:rPr lang="en-US" b="1" dirty="0"/>
              <a:t>Context of the </a:t>
            </a:r>
            <a:r>
              <a:rPr lang="en-US" b="1" dirty="0" smtClean="0"/>
              <a:t>city: Geography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000" y="2312876"/>
            <a:ext cx="7776864" cy="36364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height of the city of </a:t>
            </a:r>
            <a:r>
              <a:rPr lang="en-US" dirty="0" err="1" smtClean="0">
                <a:solidFill>
                  <a:srgbClr val="FF0000"/>
                </a:solidFill>
              </a:rPr>
              <a:t>Sanandaj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1480 m above sea level and its average rainfall is over 500 mm per year. </a:t>
            </a:r>
            <a:r>
              <a:rPr lang="en-US" dirty="0" err="1">
                <a:solidFill>
                  <a:schemeClr val="tx1"/>
                </a:solidFill>
              </a:rPr>
              <a:t>Sanandaj</a:t>
            </a:r>
            <a:r>
              <a:rPr lang="en-US" dirty="0">
                <a:solidFill>
                  <a:schemeClr val="tx1"/>
                </a:solidFill>
              </a:rPr>
              <a:t> is one of the beautiful cities of Iran, due to its special status, with its beautiful </a:t>
            </a:r>
            <a:r>
              <a:rPr lang="en-US" dirty="0" smtClean="0">
                <a:solidFill>
                  <a:schemeClr val="tx1"/>
                </a:solidFill>
              </a:rPr>
              <a:t>hills and mountains. It is called the City of Thousand Hills. It </a:t>
            </a:r>
            <a:r>
              <a:rPr lang="en-US" dirty="0">
                <a:solidFill>
                  <a:schemeClr val="tx1"/>
                </a:solidFill>
              </a:rPr>
              <a:t>is composed of several hills and is located on every beautiful pond with beautiful views of the city.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5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r>
              <a:rPr lang="en-US" b="1" dirty="0" smtClean="0"/>
              <a:t>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46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02651"/>
            <a:ext cx="7344816" cy="330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32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0" cy="884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1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512168"/>
          </a:xfrm>
        </p:spPr>
        <p:txBody>
          <a:bodyPr>
            <a:normAutofit/>
          </a:bodyPr>
          <a:lstStyle/>
          <a:p>
            <a:r>
              <a:rPr lang="en-US" b="1" dirty="0" smtClean="0"/>
              <a:t>Main Issues Affecting </a:t>
            </a:r>
            <a:r>
              <a:rPr lang="en-US" b="1" dirty="0" err="1" smtClean="0"/>
              <a:t>Sanandaj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6688832" cy="3960440"/>
          </a:xfrm>
        </p:spPr>
        <p:txBody>
          <a:bodyPr>
            <a:normAutofit fontScale="40000" lnSpcReduction="2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5000" dirty="0" smtClean="0">
                <a:solidFill>
                  <a:schemeClr val="tx1"/>
                </a:solidFill>
              </a:rPr>
              <a:t>Environmental (environmental mismanagement ,-dust, waste, and climate </a:t>
            </a:r>
            <a:r>
              <a:rPr lang="en-US" sz="5000" dirty="0">
                <a:solidFill>
                  <a:schemeClr val="tx1"/>
                </a:solidFill>
              </a:rPr>
              <a:t>change) ;</a:t>
            </a:r>
            <a:endParaRPr lang="en-US" sz="5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5000" dirty="0" smtClean="0">
                <a:solidFill>
                  <a:schemeClr val="tx1"/>
                </a:solidFill>
              </a:rPr>
              <a:t>Social/Cultural (depressed and </a:t>
            </a:r>
            <a:r>
              <a:rPr lang="en-US" sz="5000" dirty="0">
                <a:solidFill>
                  <a:schemeClr val="tx1"/>
                </a:solidFill>
              </a:rPr>
              <a:t>hopeless) ; </a:t>
            </a:r>
            <a:endParaRPr lang="en-US" sz="5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5000" dirty="0" smtClean="0">
                <a:solidFill>
                  <a:schemeClr val="tx1"/>
                </a:solidFill>
              </a:rPr>
              <a:t>Population (young population, high illiteracy rate in the country, 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5000" dirty="0" smtClean="0">
                <a:solidFill>
                  <a:schemeClr val="tx1"/>
                </a:solidFill>
              </a:rPr>
              <a:t>Health (health indicators has been improved, infant </a:t>
            </a:r>
            <a:r>
              <a:rPr lang="en-US" sz="5000" dirty="0">
                <a:solidFill>
                  <a:schemeClr val="tx1"/>
                </a:solidFill>
              </a:rPr>
              <a:t>mortality lowered and </a:t>
            </a:r>
            <a:r>
              <a:rPr lang="en-US" sz="5000" dirty="0" smtClean="0">
                <a:solidFill>
                  <a:schemeClr val="tx1"/>
                </a:solidFill>
              </a:rPr>
              <a:t>life expectancy increased to 76 in 2015 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5000" dirty="0" smtClean="0">
                <a:solidFill>
                  <a:schemeClr val="tx1"/>
                </a:solidFill>
              </a:rPr>
              <a:t>Economic; (rich in oil, gold and other minerals resources but low income, unemployment, poverty)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5000" dirty="0" smtClean="0">
                <a:solidFill>
                  <a:schemeClr val="tx1"/>
                </a:solidFill>
              </a:rPr>
              <a:t>Political (ruling minorities and discriminative and unjust policy 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8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9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Study </a:t>
            </a:r>
            <a:r>
              <a:rPr lang="en-US" b="1" dirty="0" smtClean="0"/>
              <a:t>Methods (1)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992888" cy="576064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(University participants included describe the fieldwork undertaken- include details such as position of participants/location in the university/city, your rationale for this recruitment</a:t>
            </a:r>
            <a:r>
              <a:rPr lang="en-US" dirty="0" smtClean="0"/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EF53-1330-4DF9-96C2-740B880F3408}" type="slidenum">
              <a:rPr lang="en-US" smtClean="0"/>
              <a:t>9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27453"/>
            <a:ext cx="323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483768" cy="5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9806" y="2564904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8567092" cy="988219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SUEUAA Team Meeting: Normal University- Manila  27-29  August 2018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37809"/>
              </p:ext>
            </p:extLst>
          </p:nvPr>
        </p:nvGraphicFramePr>
        <p:xfrm>
          <a:off x="467544" y="2060848"/>
          <a:ext cx="8098636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748"/>
                <a:gridCol w="392168"/>
                <a:gridCol w="392168"/>
                <a:gridCol w="368191"/>
                <a:gridCol w="372831"/>
                <a:gridCol w="372831"/>
                <a:gridCol w="368191"/>
                <a:gridCol w="385207"/>
                <a:gridCol w="521345"/>
                <a:gridCol w="548418"/>
                <a:gridCol w="548418"/>
                <a:gridCol w="548418"/>
                <a:gridCol w="328742"/>
                <a:gridCol w="328742"/>
                <a:gridCol w="329514"/>
                <a:gridCol w="547643"/>
                <a:gridCol w="547643"/>
                <a:gridCol w="548418"/>
              </a:tblGrid>
              <a:tr h="24404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Participants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Occupation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Seniority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71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Unanswered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18-35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36-50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51-65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Unanswered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University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Local Government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Local business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Voluntary Sector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Entry level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Supervisor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Manager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Senior Executive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UOK (Iran)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9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</TotalTime>
  <Words>1163</Words>
  <Application>Microsoft Office PowerPoint</Application>
  <PresentationFormat>On-screen Show (4:3)</PresentationFormat>
  <Paragraphs>216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University Response to City Issues: UOK and Sanandaj</vt:lpstr>
      <vt:lpstr>Context of the city: Historical background  </vt:lpstr>
      <vt:lpstr>Context of the city: Socio-cultural background </vt:lpstr>
      <vt:lpstr>Context of the city: Demographics </vt:lpstr>
      <vt:lpstr>Context of the city: Geography </vt:lpstr>
      <vt:lpstr>PowerPoint Presentation</vt:lpstr>
      <vt:lpstr>PowerPoint Presentation</vt:lpstr>
      <vt:lpstr>Main Issues Affecting Sanandaj</vt:lpstr>
      <vt:lpstr>Study Methods (1) </vt:lpstr>
      <vt:lpstr>Study Methods (2) </vt:lpstr>
      <vt:lpstr>Study Methods (3) </vt:lpstr>
      <vt:lpstr>How does the Kurdistan’s HEIs interact with the city? </vt:lpstr>
      <vt:lpstr>Opportunities and barriers for engagement</vt:lpstr>
      <vt:lpstr>Discussion </vt:lpstr>
      <vt:lpstr>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Response to City issues: UOK and Sanandaj</dc:title>
  <dc:creator>User</dc:creator>
  <cp:lastModifiedBy>Joanne Neary</cp:lastModifiedBy>
  <cp:revision>37</cp:revision>
  <dcterms:created xsi:type="dcterms:W3CDTF">2018-08-22T05:53:19Z</dcterms:created>
  <dcterms:modified xsi:type="dcterms:W3CDTF">2018-10-11T13:07:00Z</dcterms:modified>
</cp:coreProperties>
</file>