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445" r:id="rId3"/>
    <p:sldId id="257" r:id="rId4"/>
    <p:sldId id="442" r:id="rId5"/>
    <p:sldId id="311" r:id="rId6"/>
    <p:sldId id="447" r:id="rId7"/>
    <p:sldId id="450" r:id="rId8"/>
    <p:sldId id="455" r:id="rId9"/>
    <p:sldId id="460" r:id="rId10"/>
    <p:sldId id="485" r:id="rId11"/>
    <p:sldId id="463" r:id="rId12"/>
    <p:sldId id="467" r:id="rId13"/>
    <p:sldId id="461" r:id="rId14"/>
    <p:sldId id="473" r:id="rId15"/>
    <p:sldId id="475" r:id="rId16"/>
    <p:sldId id="48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86323" autoAdjust="0"/>
  </p:normalViewPr>
  <p:slideViewPr>
    <p:cSldViewPr>
      <p:cViewPr varScale="1">
        <p:scale>
          <a:sx n="60" d="100"/>
          <a:sy n="60" d="100"/>
        </p:scale>
        <p:origin x="-72" y="-192"/>
      </p:cViewPr>
      <p:guideLst>
        <p:guide orient="horz" pos="2160"/>
        <p:guide pos="2880"/>
      </p:guideLst>
    </p:cSldViewPr>
  </p:slideViewPr>
  <p:outlineViewPr>
    <p:cViewPr>
      <p:scale>
        <a:sx n="33" d="100"/>
        <a:sy n="33" d="100"/>
      </p:scale>
      <p:origin x="0" y="1191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D436CC-9164-4F77-8445-F59EEC2DE493}" type="datetimeFigureOut">
              <a:rPr lang="en-US" smtClean="0"/>
              <a:t>10/11/2018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163744-2044-4DAE-BD16-C0357092F7FC}" type="slidenum">
              <a:rPr lang="en-US" smtClean="0"/>
              <a:t>‹#›</a:t>
            </a:fld>
            <a:endParaRPr lang="en-US"/>
          </a:p>
        </p:txBody>
      </p:sp>
    </p:spTree>
    <p:extLst>
      <p:ext uri="{BB962C8B-B14F-4D97-AF65-F5344CB8AC3E}">
        <p14:creationId xmlns:p14="http://schemas.microsoft.com/office/powerpoint/2010/main" val="395991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A219FC-1B65-4A5B-AB12-804B05DEA00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288774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19FC-1B65-4A5B-AB12-804B05DEA00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352101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19FC-1B65-4A5B-AB12-804B05DEA00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9372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19FC-1B65-4A5B-AB12-804B05DEA00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145265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A219FC-1B65-4A5B-AB12-804B05DEA00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11768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A219FC-1B65-4A5B-AB12-804B05DEA00A}"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221788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A219FC-1B65-4A5B-AB12-804B05DEA00A}" type="datetimeFigureOut">
              <a:rPr lang="en-US" smtClean="0"/>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237006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A219FC-1B65-4A5B-AB12-804B05DEA00A}"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64021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219FC-1B65-4A5B-AB12-804B05DEA00A}" type="datetimeFigureOut">
              <a:rPr lang="en-US" smtClean="0"/>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130075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A219FC-1B65-4A5B-AB12-804B05DEA00A}"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36398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A219FC-1B65-4A5B-AB12-804B05DEA00A}"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404080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219FC-1B65-4A5B-AB12-804B05DEA00A}" type="datetimeFigureOut">
              <a:rPr lang="en-US" smtClean="0"/>
              <a:t>10/11/2018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9169A-4C0C-4FF9-82AC-658C9B58308F}" type="slidenum">
              <a:rPr lang="en-US" smtClean="0"/>
              <a:t>‹#›</a:t>
            </a:fld>
            <a:endParaRPr lang="en-US"/>
          </a:p>
        </p:txBody>
      </p:sp>
    </p:spTree>
    <p:extLst>
      <p:ext uri="{BB962C8B-B14F-4D97-AF65-F5344CB8AC3E}">
        <p14:creationId xmlns:p14="http://schemas.microsoft.com/office/powerpoint/2010/main" val="2655841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9829" y="304800"/>
            <a:ext cx="7696200" cy="1828800"/>
          </a:xfrm>
        </p:spPr>
        <p:txBody>
          <a:bodyPr>
            <a:noAutofit/>
          </a:bodyPr>
          <a:lstStyle/>
          <a:p>
            <a:pPr marL="0" marR="0">
              <a:lnSpc>
                <a:spcPct val="115000"/>
              </a:lnSpc>
              <a:spcBef>
                <a:spcPts val="0"/>
              </a:spcBef>
              <a:spcAft>
                <a:spcPts val="0"/>
              </a:spcAft>
            </a:pPr>
            <a:r>
              <a:rPr lang="en-US" sz="3600" b="1" i="1" cap="small" spc="100" dirty="0">
                <a:solidFill>
                  <a:srgbClr val="5A5A5A"/>
                </a:solidFill>
                <a:latin typeface="Cambria"/>
                <a:ea typeface="MS Gothic"/>
                <a:cs typeface="Times New Roman"/>
              </a:rPr>
              <a:t>Strengthening Urban Engagement of Universities in Asia and Africa (SUEUAA)</a:t>
            </a:r>
            <a:endParaRPr lang="en-US" sz="3600" b="1" cap="small" spc="100" dirty="0">
              <a:solidFill>
                <a:srgbClr val="3071C3"/>
              </a:solidFill>
              <a:effectLst/>
              <a:latin typeface="Cambria"/>
              <a:ea typeface="MS Gothic"/>
              <a:cs typeface="Times New Roman"/>
            </a:endParaRPr>
          </a:p>
        </p:txBody>
      </p:sp>
      <p:pic>
        <p:nvPicPr>
          <p:cNvPr id="4" name="صورة 8"/>
          <p:cNvPicPr/>
          <p:nvPr/>
        </p:nvPicPr>
        <p:blipFill>
          <a:blip r:embed="rId2" cstate="print">
            <a:extLst>
              <a:ext uri="{28A0092B-C50C-407E-A947-70E740481C1C}">
                <a14:useLocalDpi xmlns:a14="http://schemas.microsoft.com/office/drawing/2010/main" val="0"/>
              </a:ext>
            </a:extLst>
          </a:blip>
          <a:stretch>
            <a:fillRect/>
          </a:stretch>
        </p:blipFill>
        <p:spPr>
          <a:xfrm>
            <a:off x="13855" y="284018"/>
            <a:ext cx="1358265" cy="1605915"/>
          </a:xfrm>
          <a:prstGeom prst="rect">
            <a:avLst/>
          </a:prstGeom>
        </p:spPr>
      </p:pic>
      <p:sp>
        <p:nvSpPr>
          <p:cNvPr id="5" name="Title 1"/>
          <p:cNvSpPr txBox="1">
            <a:spLocks/>
          </p:cNvSpPr>
          <p:nvPr/>
        </p:nvSpPr>
        <p:spPr>
          <a:xfrm>
            <a:off x="0" y="2286000"/>
            <a:ext cx="9144000" cy="457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200000"/>
              </a:lnSpc>
            </a:pPr>
            <a:r>
              <a:rPr lang="en-US" sz="3200" b="1" dirty="0">
                <a:latin typeface="Times New Roman" pitchFamily="18" charset="0"/>
                <a:cs typeface="Times New Roman" pitchFamily="18" charset="0"/>
              </a:rPr>
              <a:t>University of Duhok Presentation </a:t>
            </a:r>
          </a:p>
          <a:p>
            <a:pPr>
              <a:lnSpc>
                <a:spcPct val="200000"/>
              </a:lnSpc>
            </a:pPr>
            <a:r>
              <a:rPr lang="en-US" sz="2400" b="1" dirty="0">
                <a:latin typeface="Times New Roman" pitchFamily="18" charset="0"/>
                <a:cs typeface="Times New Roman" pitchFamily="18" charset="0"/>
              </a:rPr>
              <a:t>Professor Dr. Kamal Ketuly</a:t>
            </a:r>
          </a:p>
          <a:p>
            <a:pPr>
              <a:lnSpc>
                <a:spcPct val="200000"/>
              </a:lnSpc>
            </a:pPr>
            <a:r>
              <a:rPr lang="en-US" sz="2400" b="1" dirty="0">
                <a:latin typeface="Times New Roman" pitchFamily="18" charset="0"/>
                <a:cs typeface="Times New Roman" pitchFamily="18" charset="0"/>
              </a:rPr>
              <a:t>Dr. Sizar Abid Mohammed </a:t>
            </a:r>
          </a:p>
          <a:p>
            <a:pPr>
              <a:lnSpc>
                <a:spcPct val="200000"/>
              </a:lnSpc>
            </a:pPr>
            <a:r>
              <a:rPr lang="en-GB" sz="2400" b="1" dirty="0">
                <a:latin typeface="Times New Roman" pitchFamily="18" charset="0"/>
                <a:cs typeface="Times New Roman" pitchFamily="18" charset="0"/>
              </a:rPr>
              <a:t>at Philippine Normal University </a:t>
            </a:r>
          </a:p>
          <a:p>
            <a:pPr>
              <a:lnSpc>
                <a:spcPct val="200000"/>
              </a:lnSpc>
            </a:pPr>
            <a:r>
              <a:rPr lang="en-GB" sz="2400" b="1" smtClean="0">
                <a:latin typeface="Times New Roman" pitchFamily="18" charset="0"/>
                <a:cs typeface="Times New Roman" pitchFamily="18" charset="0"/>
              </a:rPr>
              <a:t>Manila-Philippines </a:t>
            </a:r>
            <a:endParaRPr lang="en-GB" sz="2400" b="1" dirty="0">
              <a:latin typeface="Times New Roman" pitchFamily="18" charset="0"/>
              <a:cs typeface="Times New Roman" pitchFamily="18" charset="0"/>
            </a:endParaRPr>
          </a:p>
          <a:p>
            <a:pPr>
              <a:lnSpc>
                <a:spcPct val="200000"/>
              </a:lnSpc>
            </a:pPr>
            <a:r>
              <a:rPr lang="en-GB" sz="2400" b="1" dirty="0">
                <a:latin typeface="Times New Roman" pitchFamily="18" charset="0"/>
                <a:cs typeface="Times New Roman" pitchFamily="18" charset="0"/>
              </a:rPr>
              <a:t>27-29 August 2018</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20463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6858000"/>
          </a:xfrm>
        </p:spPr>
        <p:txBody>
          <a:bodyPr>
            <a:normAutofit/>
          </a:bodyPr>
          <a:lstStyle/>
          <a:p>
            <a:pPr marL="0" indent="0" algn="just">
              <a:lnSpc>
                <a:spcPct val="200000"/>
              </a:lnSpc>
              <a:buNone/>
            </a:pPr>
            <a:r>
              <a:rPr lang="en-US" sz="2800" dirty="0">
                <a:latin typeface="Times New Roman" pitchFamily="18" charset="0"/>
                <a:cs typeface="Times New Roman" pitchFamily="18" charset="0"/>
              </a:rPr>
              <a:t>• Monitoring  of the air pollution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399"/>
            <a:ext cx="6705600" cy="558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217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6858000"/>
          </a:xfrm>
        </p:spPr>
        <p:txBody>
          <a:bodyPr>
            <a:normAutofit/>
          </a:bodyPr>
          <a:lstStyle/>
          <a:p>
            <a:pPr marL="0" indent="0" algn="just">
              <a:lnSpc>
                <a:spcPct val="200000"/>
              </a:lnSpc>
              <a:buNone/>
            </a:pPr>
            <a:r>
              <a:rPr lang="en-US" sz="3000" b="1" dirty="0">
                <a:solidFill>
                  <a:prstClr val="black"/>
                </a:solidFill>
                <a:latin typeface="Times New Roman" pitchFamily="18" charset="0"/>
                <a:cs typeface="Times New Roman" pitchFamily="18" charset="0"/>
              </a:rPr>
              <a:t>The Eco-Gardens Projects </a:t>
            </a:r>
            <a:endParaRPr lang="en-US" sz="3000" b="1" dirty="0">
              <a:latin typeface="Times New Roman" pitchFamily="18" charset="0"/>
              <a:cs typeface="Times New Roman" pitchFamily="18" charset="0"/>
            </a:endParaRPr>
          </a:p>
          <a:p>
            <a:pPr marL="0" indent="0" algn="just">
              <a:lnSpc>
                <a:spcPct val="200000"/>
              </a:lnSpc>
              <a:buNone/>
            </a:pPr>
            <a:r>
              <a:rPr lang="en-US" sz="2400" dirty="0">
                <a:latin typeface="Times New Roman" pitchFamily="18" charset="0"/>
                <a:cs typeface="Times New Roman" pitchFamily="18" charset="0"/>
              </a:rPr>
              <a:t>The Eco-Garden of Duhok City </a:t>
            </a:r>
            <a:r>
              <a:rPr lang="en-US" sz="2400" dirty="0" err="1">
                <a:latin typeface="Times New Roman" pitchFamily="18" charset="0"/>
                <a:cs typeface="Times New Roman" pitchFamily="18" charset="0"/>
              </a:rPr>
              <a:t>Zawa</a:t>
            </a:r>
            <a:r>
              <a:rPr lang="en-US" sz="2400" dirty="0">
                <a:latin typeface="Times New Roman" pitchFamily="18" charset="0"/>
                <a:cs typeface="Times New Roman" pitchFamily="18" charset="0"/>
              </a:rPr>
              <a:t> mountain and in </a:t>
            </a:r>
            <a:r>
              <a:rPr lang="en-US" sz="2400" dirty="0" err="1">
                <a:latin typeface="Times New Roman" pitchFamily="18" charset="0"/>
                <a:cs typeface="Times New Roman" pitchFamily="18" charset="0"/>
              </a:rPr>
              <a:t>Zawita</a:t>
            </a:r>
            <a:r>
              <a:rPr lang="en-US" sz="2400" dirty="0">
                <a:latin typeface="Times New Roman" pitchFamily="18" charset="0"/>
                <a:cs typeface="Times New Roman" pitchFamily="18" charset="0"/>
              </a:rPr>
              <a:t> Forests - northern region of Iraq project, selected site is located in the north aspect of the </a:t>
            </a:r>
            <a:r>
              <a:rPr lang="en-US" sz="2400" dirty="0" err="1">
                <a:latin typeface="Times New Roman" pitchFamily="18" charset="0"/>
                <a:cs typeface="Times New Roman" pitchFamily="18" charset="0"/>
              </a:rPr>
              <a:t>Zawita</a:t>
            </a:r>
            <a:r>
              <a:rPr lang="en-US" sz="2400" dirty="0">
                <a:latin typeface="Times New Roman" pitchFamily="18" charset="0"/>
                <a:cs typeface="Times New Roman" pitchFamily="18" charset="0"/>
              </a:rPr>
              <a:t> Mountain, Duhok district. It is forming a small natural forest about 25000 m2 in limestone foothills to try and address some of the environmental damage, through reforestation and species and habitat conservation and increase sustainability. The site is 16km from </a:t>
            </a:r>
            <a:r>
              <a:rPr lang="en-US" sz="2400" dirty="0" err="1">
                <a:latin typeface="Times New Roman" pitchFamily="18" charset="0"/>
                <a:cs typeface="Times New Roman" pitchFamily="18" charset="0"/>
              </a:rPr>
              <a:t>Dohuk</a:t>
            </a:r>
            <a:r>
              <a:rPr lang="en-US" sz="2400" dirty="0">
                <a:latin typeface="Times New Roman" pitchFamily="18" charset="0"/>
                <a:cs typeface="Times New Roman" pitchFamily="18" charset="0"/>
              </a:rPr>
              <a:t> city center. </a:t>
            </a:r>
          </a:p>
        </p:txBody>
      </p:sp>
    </p:spTree>
    <p:extLst>
      <p:ext uri="{BB962C8B-B14F-4D97-AF65-F5344CB8AC3E}">
        <p14:creationId xmlns:p14="http://schemas.microsoft.com/office/powerpoint/2010/main" val="188001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86380"/>
            <a:ext cx="9144000" cy="523220"/>
          </a:xfrm>
          <a:prstGeom prst="rect">
            <a:avLst/>
          </a:prstGeom>
        </p:spPr>
        <p:txBody>
          <a:bodyPr wrap="square">
            <a:spAutoFit/>
          </a:bodyPr>
          <a:lstStyle/>
          <a:p>
            <a:pPr algn="ctr"/>
            <a:r>
              <a:rPr lang="en-US" sz="2800" dirty="0" err="1"/>
              <a:t>Duhok</a:t>
            </a:r>
            <a:r>
              <a:rPr lang="en-US" sz="2800" dirty="0"/>
              <a:t> City with </a:t>
            </a:r>
            <a:r>
              <a:rPr lang="en-US" sz="2800" dirty="0" err="1"/>
              <a:t>Zawa</a:t>
            </a:r>
            <a:r>
              <a:rPr lang="en-US" sz="2800" dirty="0"/>
              <a:t> mountain </a:t>
            </a:r>
          </a:p>
        </p:txBody>
      </p:sp>
    </p:spTree>
    <p:extLst>
      <p:ext uri="{BB962C8B-B14F-4D97-AF65-F5344CB8AC3E}">
        <p14:creationId xmlns:p14="http://schemas.microsoft.com/office/powerpoint/2010/main" val="366329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l"/>
            <a:r>
              <a:rPr lang="en-US" sz="3000" b="1" dirty="0">
                <a:latin typeface="Times New Roman" pitchFamily="18" charset="0"/>
                <a:cs typeface="Times New Roman" pitchFamily="18" charset="0"/>
              </a:rPr>
              <a:t>Directorate</a:t>
            </a:r>
            <a:r>
              <a:rPr lang="en-US" sz="3200" b="1" dirty="0"/>
              <a:t> of Planning </a:t>
            </a:r>
            <a:r>
              <a:rPr lang="en-US" sz="3000" b="1" dirty="0">
                <a:latin typeface="Times New Roman" pitchFamily="18" charset="0"/>
                <a:cs typeface="Times New Roman" pitchFamily="18" charset="0"/>
              </a:rPr>
              <a:t>Department </a:t>
            </a:r>
            <a:endParaRPr lang="en-GB" sz="3000" b="1" dirty="0">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p:spPr>
        <p:txBody>
          <a:bodyPr>
            <a:noAutofit/>
          </a:bodyPr>
          <a:lstStyle/>
          <a:p>
            <a:pPr marL="0" indent="0" algn="just">
              <a:buNone/>
            </a:pPr>
            <a:r>
              <a:rPr lang="en-US" sz="2500" b="1" dirty="0" err="1">
                <a:latin typeface="Times New Roman"/>
                <a:ea typeface="Calibri"/>
              </a:rPr>
              <a:t>Duhok</a:t>
            </a:r>
            <a:r>
              <a:rPr lang="en-US" sz="2500" b="1" dirty="0">
                <a:latin typeface="Times New Roman"/>
                <a:ea typeface="Calibri"/>
              </a:rPr>
              <a:t> Metro and </a:t>
            </a:r>
            <a:r>
              <a:rPr lang="en-US" sz="2500" b="1" dirty="0" err="1">
                <a:latin typeface="Times New Roman"/>
                <a:ea typeface="Calibri"/>
              </a:rPr>
              <a:t>Duhok</a:t>
            </a:r>
            <a:r>
              <a:rPr lang="en-US" sz="2500" b="1" dirty="0">
                <a:latin typeface="Times New Roman"/>
                <a:ea typeface="Calibri"/>
              </a:rPr>
              <a:t> Park Projects:</a:t>
            </a:r>
          </a:p>
          <a:p>
            <a:pPr marL="0" indent="0" algn="just">
              <a:buNone/>
            </a:pPr>
            <a:r>
              <a:rPr lang="en-US" sz="2500" dirty="0">
                <a:latin typeface="Times New Roman"/>
                <a:ea typeface="Calibri"/>
              </a:rPr>
              <a:t>They are planning with collaboration of the engineers experts at Duhok University to establish the metro network in Duhok city. </a:t>
            </a:r>
          </a:p>
          <a:p>
            <a:pPr marL="0" indent="0" algn="just">
              <a:buNone/>
            </a:pPr>
            <a:r>
              <a:rPr lang="en-US" sz="2500" dirty="0">
                <a:latin typeface="Times New Roman"/>
                <a:ea typeface="Calibri"/>
              </a:rPr>
              <a:t>This project will also be implemented to reduce the congestion and pollution of cars and buses as well as improve movement of students and staff. </a:t>
            </a:r>
          </a:p>
          <a:p>
            <a:pPr marL="0" indent="0">
              <a:lnSpc>
                <a:spcPct val="150000"/>
              </a:lnSpc>
              <a:buNone/>
            </a:pPr>
            <a:r>
              <a:rPr lang="en-US" sz="2800" b="1" dirty="0">
                <a:ea typeface="Calibri"/>
              </a:rPr>
              <a:t>Directorate of Agriculture Small Dams and Irrigation Projects.</a:t>
            </a:r>
          </a:p>
          <a:p>
            <a:pPr marL="0" indent="0" algn="just">
              <a:lnSpc>
                <a:spcPct val="150000"/>
              </a:lnSpc>
              <a:buNone/>
            </a:pPr>
            <a:r>
              <a:rPr lang="en-US" sz="2500" dirty="0">
                <a:latin typeface="Times New Roman"/>
              </a:rPr>
              <a:t>The Duhok Department of Agriculture and the college of Agriculture, University of </a:t>
            </a:r>
            <a:r>
              <a:rPr lang="en-US" sz="2500" dirty="0" err="1">
                <a:latin typeface="Times New Roman"/>
              </a:rPr>
              <a:t>Dohuk</a:t>
            </a:r>
            <a:r>
              <a:rPr lang="en-US" sz="2500" dirty="0">
                <a:latin typeface="Times New Roman"/>
              </a:rPr>
              <a:t> jointly are embarking on projects to build small dams and irrigation projects. </a:t>
            </a:r>
          </a:p>
          <a:p>
            <a:pPr marL="0" indent="0" algn="just">
              <a:buNone/>
            </a:pPr>
            <a:endParaRPr lang="en-US" sz="2500" dirty="0">
              <a:latin typeface="Times New Roman"/>
              <a:ea typeface="Calibri"/>
            </a:endParaRPr>
          </a:p>
        </p:txBody>
      </p:sp>
    </p:spTree>
    <p:extLst>
      <p:ext uri="{BB962C8B-B14F-4D97-AF65-F5344CB8AC3E}">
        <p14:creationId xmlns:p14="http://schemas.microsoft.com/office/powerpoint/2010/main" val="1926400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792162"/>
          </a:xfrm>
        </p:spPr>
        <p:txBody>
          <a:bodyPr>
            <a:normAutofit fontScale="90000"/>
          </a:bodyPr>
          <a:lstStyle/>
          <a:p>
            <a:pPr marL="571500" indent="-571500" algn="l">
              <a:buFont typeface="Arial" pitchFamily="34" charset="0"/>
              <a:buChar char="•"/>
            </a:pPr>
            <a:r>
              <a:rPr lang="en-GB" sz="2800" b="1" dirty="0">
                <a:latin typeface="Times New Roman" pitchFamily="18" charset="0"/>
                <a:cs typeface="Times New Roman" pitchFamily="18" charset="0"/>
              </a:rPr>
              <a:t>College of Basic Education: Joint Program with Germany- Oldenburg University</a:t>
            </a:r>
          </a:p>
        </p:txBody>
      </p:sp>
      <p:sp>
        <p:nvSpPr>
          <p:cNvPr id="3" name="Content Placeholder 2"/>
          <p:cNvSpPr>
            <a:spLocks noGrp="1"/>
          </p:cNvSpPr>
          <p:nvPr>
            <p:ph idx="1"/>
          </p:nvPr>
        </p:nvSpPr>
        <p:spPr>
          <a:xfrm>
            <a:off x="0" y="990600"/>
            <a:ext cx="9144000" cy="5715000"/>
          </a:xfrm>
        </p:spPr>
        <p:txBody>
          <a:bodyPr>
            <a:normAutofit/>
          </a:bodyPr>
          <a:lstStyle/>
          <a:p>
            <a:pPr marL="0" indent="0" algn="just">
              <a:buNone/>
            </a:pPr>
            <a:r>
              <a:rPr lang="en-GB" sz="2400" dirty="0">
                <a:latin typeface="Times New Roman" pitchFamily="18" charset="0"/>
                <a:cs typeface="Times New Roman" pitchFamily="18" charset="0"/>
              </a:rPr>
              <a:t>The Core of this project is the newly implemented study course at University of Duhok„ Disability Studies and Rehabilitation”</a:t>
            </a:r>
          </a:p>
          <a:p>
            <a:pPr lvl="2" algn="just"/>
            <a:r>
              <a:rPr lang="en-US" dirty="0">
                <a:latin typeface="Times New Roman" pitchFamily="18" charset="0"/>
                <a:cs typeface="Times New Roman" pitchFamily="18" charset="0"/>
              </a:rPr>
              <a:t>Courses  for Trauma and Psychological rehabilitation for the IDP and refugees.</a:t>
            </a:r>
          </a:p>
          <a:p>
            <a:pPr lvl="2" algn="just"/>
            <a:r>
              <a:rPr lang="en-US" dirty="0">
                <a:latin typeface="Times New Roman" pitchFamily="18" charset="0"/>
                <a:cs typeface="Times New Roman" pitchFamily="18" charset="0"/>
              </a:rPr>
              <a:t>Through German humanitarian agencies once a week a group of undergraduate Psychology students go to the IDP and refugees camps in Duhok and they conduct their rehabilitation and psychology programs there. </a:t>
            </a:r>
          </a:p>
          <a:p>
            <a:pPr lvl="2" algn="just"/>
            <a:r>
              <a:rPr lang="en-US" dirty="0">
                <a:latin typeface="Times New Roman" pitchFamily="18" charset="0"/>
                <a:cs typeface="Times New Roman" pitchFamily="18" charset="0"/>
              </a:rPr>
              <a:t>Training courses for refugees children.</a:t>
            </a:r>
          </a:p>
          <a:p>
            <a:pPr marL="0" indent="0" algn="just">
              <a:buNone/>
            </a:pPr>
            <a:r>
              <a:rPr lang="en-GB" dirty="0">
                <a:latin typeface="Times New Roman" pitchFamily="18" charset="0"/>
                <a:cs typeface="Times New Roman" pitchFamily="18" charset="0"/>
              </a:rPr>
              <a:t> </a:t>
            </a:r>
          </a:p>
          <a:p>
            <a:pPr marL="0" indent="0" algn="just">
              <a:buNone/>
            </a:pPr>
            <a:endParaRPr lang="en-GB" dirty="0">
              <a:latin typeface="Times New Roman" pitchFamily="18" charset="0"/>
              <a:cs typeface="Times New Roman" pitchFamily="18" charset="0"/>
            </a:endParaRPr>
          </a:p>
          <a:p>
            <a:pPr marL="0" indent="0" algn="just">
              <a:buNone/>
            </a:pPr>
            <a:endParaRPr lang="en-GB" dirty="0">
              <a:latin typeface="Times New Roman" pitchFamily="18" charset="0"/>
              <a:cs typeface="Times New Roman" pitchFamily="18" charset="0"/>
            </a:endParaRPr>
          </a:p>
          <a:p>
            <a:pPr marL="0" indent="0" algn="just">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77354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lgn="l">
              <a:buFont typeface="Arial" pitchFamily="34" charset="0"/>
              <a:buChar char="•"/>
            </a:pPr>
            <a:r>
              <a:rPr lang="en-GB" sz="4000" b="1" dirty="0">
                <a:latin typeface="Times New Roman" pitchFamily="18" charset="0"/>
                <a:cs typeface="Times New Roman" pitchFamily="18" charset="0"/>
              </a:rPr>
              <a:t>College of Medicine</a:t>
            </a:r>
          </a:p>
        </p:txBody>
      </p:sp>
      <p:sp>
        <p:nvSpPr>
          <p:cNvPr id="4" name="Content Placeholder 2"/>
          <p:cNvSpPr>
            <a:spLocks noGrp="1"/>
          </p:cNvSpPr>
          <p:nvPr>
            <p:ph idx="1"/>
          </p:nvPr>
        </p:nvSpPr>
        <p:spPr>
          <a:xfrm>
            <a:off x="0" y="1371600"/>
            <a:ext cx="9144000" cy="5486400"/>
          </a:xfrm>
        </p:spPr>
        <p:txBody>
          <a:bodyPr>
            <a:normAutofit fontScale="92500" lnSpcReduction="10000"/>
          </a:bodyPr>
          <a:lstStyle/>
          <a:p>
            <a:pPr marL="0" indent="0" algn="just">
              <a:buNone/>
            </a:pPr>
            <a:r>
              <a:rPr lang="en-US" dirty="0">
                <a:latin typeface="Times New Roman" pitchFamily="18" charset="0"/>
                <a:cs typeface="Times New Roman" pitchFamily="18" charset="0"/>
              </a:rPr>
              <a:t>The colleges of Medicine, Pharmacy, Dentistry, and Nursing at </a:t>
            </a:r>
            <a:r>
              <a:rPr lang="en-US" dirty="0" err="1">
                <a:latin typeface="Times New Roman" pitchFamily="18" charset="0"/>
                <a:cs typeface="Times New Roman" pitchFamily="18" charset="0"/>
              </a:rPr>
              <a:t>UoD</a:t>
            </a:r>
            <a:r>
              <a:rPr lang="en-US" dirty="0">
                <a:latin typeface="Times New Roman" pitchFamily="18" charset="0"/>
                <a:cs typeface="Times New Roman" pitchFamily="18" charset="0"/>
              </a:rPr>
              <a:t> had to coordinate with Duhok City Health Authority to provide health services and protection for about 800,000 IDP</a:t>
            </a:r>
          </a:p>
          <a:p>
            <a:pPr algn="just">
              <a:lnSpc>
                <a:spcPct val="150000"/>
              </a:lnSpc>
            </a:pPr>
            <a:r>
              <a:rPr lang="en-US" b="1" dirty="0">
                <a:latin typeface="Times New Roman" pitchFamily="18" charset="0"/>
                <a:cs typeface="Times New Roman" pitchFamily="18" charset="0"/>
              </a:rPr>
              <a:t>College of Engineering</a:t>
            </a:r>
          </a:p>
          <a:p>
            <a:pPr marL="0" indent="0" algn="just">
              <a:lnSpc>
                <a:spcPct val="150000"/>
              </a:lnSpc>
              <a:buNone/>
            </a:pPr>
            <a:r>
              <a:rPr lang="en-US" sz="2800" dirty="0">
                <a:latin typeface="Times New Roman" pitchFamily="18" charset="0"/>
                <a:cs typeface="Times New Roman" pitchFamily="18" charset="0"/>
              </a:rPr>
              <a:t>They coordinate their civil engineering programs with Duhok city authorities in the development of water irrigation, water supply from Duhok and Mosul Dams, the rivers purification, distribution systems, waste water treatment, roads, highways projects and modern residential areas.  </a:t>
            </a:r>
          </a:p>
          <a:p>
            <a:pPr marL="0" indent="0" algn="just">
              <a:buNone/>
            </a:pP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25465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pPr algn="l">
              <a:lnSpc>
                <a:spcPct val="150000"/>
              </a:lnSpc>
            </a:pPr>
            <a:r>
              <a:rPr lang="en-GB" sz="3400" b="1" dirty="0">
                <a:latin typeface="Times New Roman" pitchFamily="18" charset="0"/>
                <a:cs typeface="Times New Roman" pitchFamily="18" charset="0"/>
              </a:rPr>
              <a:t>3- Private sector</a:t>
            </a:r>
            <a:br>
              <a:rPr lang="en-GB" sz="3400" b="1" dirty="0">
                <a:latin typeface="Times New Roman" pitchFamily="18" charset="0"/>
                <a:cs typeface="Times New Roman" pitchFamily="18" charset="0"/>
              </a:rPr>
            </a:br>
            <a:r>
              <a:rPr lang="en-GB" sz="3400" b="1" dirty="0">
                <a:latin typeface="Times New Roman" pitchFamily="18" charset="0"/>
                <a:cs typeface="Times New Roman" pitchFamily="18" charset="0"/>
              </a:rPr>
              <a:t>The fibre optic strategic project for Duhok city </a:t>
            </a:r>
          </a:p>
        </p:txBody>
      </p:sp>
      <p:sp>
        <p:nvSpPr>
          <p:cNvPr id="3" name="Content Placeholder 2"/>
          <p:cNvSpPr>
            <a:spLocks noGrp="1"/>
          </p:cNvSpPr>
          <p:nvPr>
            <p:ph idx="1"/>
          </p:nvPr>
        </p:nvSpPr>
        <p:spPr>
          <a:xfrm>
            <a:off x="0" y="1828800"/>
            <a:ext cx="9144000" cy="4876800"/>
          </a:xfrm>
        </p:spPr>
        <p:txBody>
          <a:bodyPr>
            <a:normAutofit/>
          </a:bodyPr>
          <a:lstStyle/>
          <a:p>
            <a:pPr marL="0" indent="0" algn="just">
              <a:buNone/>
            </a:pPr>
            <a:r>
              <a:rPr lang="en-GB" dirty="0" err="1">
                <a:latin typeface="Times New Roman" pitchFamily="18" charset="0"/>
                <a:cs typeface="Times New Roman" pitchFamily="18" charset="0"/>
              </a:rPr>
              <a:t>Korak</a:t>
            </a:r>
            <a:r>
              <a:rPr lang="en-GB" dirty="0">
                <a:latin typeface="Times New Roman" pitchFamily="18" charset="0"/>
                <a:cs typeface="Times New Roman" pitchFamily="18" charset="0"/>
              </a:rPr>
              <a:t> Telecom Co. with the Directorate  of Statistics, have jointly planned and implemented and completed in 2017 the fibre optic project for the whole of </a:t>
            </a:r>
            <a:r>
              <a:rPr lang="en-GB" dirty="0" err="1">
                <a:latin typeface="Times New Roman" pitchFamily="18" charset="0"/>
                <a:cs typeface="Times New Roman" pitchFamily="18" charset="0"/>
              </a:rPr>
              <a:t>Duhok</a:t>
            </a:r>
            <a:r>
              <a:rPr lang="en-GB" dirty="0">
                <a:latin typeface="Times New Roman" pitchFamily="18" charset="0"/>
                <a:cs typeface="Times New Roman" pitchFamily="18" charset="0"/>
              </a:rPr>
              <a:t> city. This project has linked all the departments of the city together electronically as well as linking them with the University of Duhok</a:t>
            </a:r>
          </a:p>
        </p:txBody>
      </p:sp>
    </p:spTree>
    <p:extLst>
      <p:ext uri="{BB962C8B-B14F-4D97-AF65-F5344CB8AC3E}">
        <p14:creationId xmlns:p14="http://schemas.microsoft.com/office/powerpoint/2010/main" val="287622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z="3600" b="1" dirty="0">
                <a:latin typeface="Times New Roman" pitchFamily="18" charset="0"/>
                <a:cs typeface="Times New Roman" pitchFamily="18" charset="0"/>
              </a:rPr>
              <a:t>Map of Iraq</a:t>
            </a: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Euphrates and Tigris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586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09"/>
            <a:ext cx="8229600" cy="1143000"/>
          </a:xfrm>
        </p:spPr>
        <p:txBody>
          <a:bodyPr/>
          <a:lstStyle/>
          <a:p>
            <a:r>
              <a:rPr lang="en-US" b="1" dirty="0"/>
              <a:t>Regional Portrait </a:t>
            </a:r>
          </a:p>
        </p:txBody>
      </p:sp>
      <p:sp>
        <p:nvSpPr>
          <p:cNvPr id="3" name="Content Placeholder 2"/>
          <p:cNvSpPr>
            <a:spLocks noGrp="1"/>
          </p:cNvSpPr>
          <p:nvPr>
            <p:ph idx="1"/>
          </p:nvPr>
        </p:nvSpPr>
        <p:spPr>
          <a:xfrm>
            <a:off x="0" y="990600"/>
            <a:ext cx="9144000" cy="5867400"/>
          </a:xfrm>
        </p:spPr>
        <p:txBody>
          <a:bodyPr>
            <a:normAutofit fontScale="92500" lnSpcReduction="10000"/>
          </a:bodyPr>
          <a:lstStyle/>
          <a:p>
            <a:pPr marL="0" indent="0" algn="just">
              <a:lnSpc>
                <a:spcPct val="150000"/>
              </a:lnSpc>
              <a:buNone/>
            </a:pPr>
            <a:r>
              <a:rPr lang="en-US" dirty="0">
                <a:latin typeface="Times New Roman" pitchFamily="18" charset="0"/>
                <a:cs typeface="Times New Roman" pitchFamily="18" charset="0"/>
              </a:rPr>
              <a:t>	Duhok is a part of the Kurdistan region of Iraq and the capital city of Erbil. The Kurdistan region is a federal state within federal Iraq. The area of the city is about 1075 km</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and contains mainly native Kurdish people and minorities of Assyrians, Armenians, </a:t>
            </a:r>
            <a:r>
              <a:rPr lang="en-US" dirty="0" err="1">
                <a:latin typeface="Times New Roman" pitchFamily="18" charset="0"/>
                <a:cs typeface="Times New Roman" pitchFamily="18" charset="0"/>
              </a:rPr>
              <a:t>Turkmans</a:t>
            </a:r>
            <a:r>
              <a:rPr lang="en-US" dirty="0">
                <a:latin typeface="Times New Roman" pitchFamily="18" charset="0"/>
                <a:cs typeface="Times New Roman" pitchFamily="18" charset="0"/>
              </a:rPr>
              <a:t> and Arabs. The main religion is Islam while in the area there are also Christian orthodox and Catholics, Jews and old Kurdish religions, </a:t>
            </a:r>
            <a:r>
              <a:rPr lang="en-US" dirty="0" err="1">
                <a:latin typeface="Times New Roman" pitchFamily="18" charset="0"/>
                <a:cs typeface="Times New Roman" pitchFamily="18" charset="0"/>
              </a:rPr>
              <a:t>Yazidies</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Kakais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Duhok</a:t>
            </a:r>
            <a:r>
              <a:rPr lang="en-US" dirty="0">
                <a:latin typeface="Times New Roman" pitchFamily="18" charset="0"/>
                <a:cs typeface="Times New Roman" pitchFamily="18" charset="0"/>
              </a:rPr>
              <a:t> has many mosques, monasteries and churches.</a:t>
            </a:r>
          </a:p>
          <a:p>
            <a:pPr marL="0" indent="0" algn="just">
              <a:lnSpc>
                <a:spcPct val="15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2333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746" y="0"/>
            <a:ext cx="9144000" cy="1828800"/>
          </a:xfrm>
        </p:spPr>
        <p:txBody>
          <a:bodyPr>
            <a:normAutofit/>
          </a:bodyPr>
          <a:lstStyle/>
          <a:p>
            <a:r>
              <a:rPr lang="en-US" b="1" dirty="0"/>
              <a:t>The interviews and the outcome with the partner expert groups in </a:t>
            </a:r>
            <a:r>
              <a:rPr lang="en-US" b="1" dirty="0" err="1"/>
              <a:t>Duhok</a:t>
            </a:r>
            <a:r>
              <a:rPr lang="en-US" b="1" dirty="0"/>
              <a:t>    </a:t>
            </a:r>
          </a:p>
        </p:txBody>
      </p:sp>
      <p:sp>
        <p:nvSpPr>
          <p:cNvPr id="6" name="Content Placeholder 2"/>
          <p:cNvSpPr>
            <a:spLocks noGrp="1"/>
          </p:cNvSpPr>
          <p:nvPr>
            <p:ph idx="1"/>
          </p:nvPr>
        </p:nvSpPr>
        <p:spPr>
          <a:xfrm>
            <a:off x="0" y="2133600"/>
            <a:ext cx="9144000" cy="4724400"/>
          </a:xfrm>
        </p:spPr>
        <p:txBody>
          <a:bodyPr>
            <a:noAutofit/>
          </a:bodyPr>
          <a:lstStyle/>
          <a:p>
            <a:pPr algn="just">
              <a:lnSpc>
                <a:spcPct val="150000"/>
              </a:lnSpc>
            </a:pPr>
            <a:r>
              <a:rPr lang="en-US" dirty="0" err="1">
                <a:latin typeface="Times New Roman" pitchFamily="18" charset="0"/>
                <a:cs typeface="Times New Roman" pitchFamily="18" charset="0"/>
              </a:rPr>
              <a:t>Duhok</a:t>
            </a:r>
            <a:r>
              <a:rPr lang="en-US" dirty="0">
                <a:latin typeface="Times New Roman" pitchFamily="18" charset="0"/>
                <a:cs typeface="Times New Roman" pitchFamily="18" charset="0"/>
              </a:rPr>
              <a:t> Government departments.</a:t>
            </a:r>
          </a:p>
          <a:p>
            <a:pPr algn="just">
              <a:lnSpc>
                <a:spcPct val="150000"/>
              </a:lnSpc>
            </a:pPr>
            <a:r>
              <a:rPr lang="en-US" dirty="0">
                <a:latin typeface="Times New Roman" pitchFamily="18" charset="0"/>
                <a:cs typeface="Times New Roman" pitchFamily="18" charset="0"/>
              </a:rPr>
              <a:t>Universities colleges: University of </a:t>
            </a:r>
            <a:r>
              <a:rPr lang="en-US" dirty="0" err="1">
                <a:latin typeface="Times New Roman" pitchFamily="18" charset="0"/>
                <a:cs typeface="Times New Roman" pitchFamily="18" charset="0"/>
              </a:rPr>
              <a:t>Duhok</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Duhok</a:t>
            </a:r>
            <a:r>
              <a:rPr lang="en-US" dirty="0">
                <a:latin typeface="Times New Roman" pitchFamily="18" charset="0"/>
                <a:cs typeface="Times New Roman" pitchFamily="18" charset="0"/>
              </a:rPr>
              <a:t> Polytechnic University.</a:t>
            </a:r>
          </a:p>
          <a:p>
            <a:pPr algn="just">
              <a:lnSpc>
                <a:spcPct val="150000"/>
              </a:lnSpc>
            </a:pPr>
            <a:r>
              <a:rPr lang="en-US" dirty="0">
                <a:latin typeface="Times New Roman" pitchFamily="18" charset="0"/>
                <a:cs typeface="Times New Roman" pitchFamily="18" charset="0"/>
              </a:rPr>
              <a:t>Private sector.   </a:t>
            </a:r>
          </a:p>
        </p:txBody>
      </p:sp>
    </p:spTree>
    <p:extLst>
      <p:ext uri="{BB962C8B-B14F-4D97-AF65-F5344CB8AC3E}">
        <p14:creationId xmlns:p14="http://schemas.microsoft.com/office/powerpoint/2010/main" val="44416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709"/>
            <a:ext cx="8610600" cy="810491"/>
          </a:xfrm>
        </p:spPr>
        <p:txBody>
          <a:bodyPr/>
          <a:lstStyle/>
          <a:p>
            <a:r>
              <a:rPr lang="en-US" b="1" dirty="0" err="1">
                <a:latin typeface="Times New Roman" pitchFamily="18" charset="0"/>
                <a:cs typeface="Times New Roman" pitchFamily="18" charset="0"/>
              </a:rPr>
              <a:t>Duhok</a:t>
            </a:r>
            <a:r>
              <a:rPr lang="en-US" b="1" dirty="0">
                <a:latin typeface="Times New Roman" pitchFamily="18" charset="0"/>
                <a:cs typeface="Times New Roman" pitchFamily="18" charset="0"/>
              </a:rPr>
              <a:t> Government Departments</a:t>
            </a:r>
            <a:endParaRPr lang="en-US" b="1" dirty="0"/>
          </a:p>
        </p:txBody>
      </p:sp>
      <p:sp>
        <p:nvSpPr>
          <p:cNvPr id="5" name="Content Placeholder 2"/>
          <p:cNvSpPr>
            <a:spLocks noGrp="1"/>
          </p:cNvSpPr>
          <p:nvPr>
            <p:ph idx="1"/>
          </p:nvPr>
        </p:nvSpPr>
        <p:spPr>
          <a:xfrm>
            <a:off x="0" y="762000"/>
            <a:ext cx="9144000" cy="6096000"/>
          </a:xfrm>
        </p:spPr>
        <p:txBody>
          <a:bodyPr>
            <a:noAutofit/>
          </a:bodyPr>
          <a:lstStyle/>
          <a:p>
            <a:pPr marL="0" indent="0">
              <a:buNone/>
            </a:pPr>
            <a:r>
              <a:rPr lang="en-US" sz="3000" b="1" dirty="0">
                <a:latin typeface="Times New Roman" pitchFamily="18" charset="0"/>
                <a:ea typeface="Calibri"/>
                <a:cs typeface="Times New Roman" pitchFamily="18" charset="0"/>
              </a:rPr>
              <a:t>     1- Directorate of Landmine Department.</a:t>
            </a:r>
            <a:endParaRPr lang="en-US" sz="3000" b="1" dirty="0">
              <a:latin typeface="Times New Roman" pitchFamily="18" charset="0"/>
              <a:cs typeface="Times New Roman" pitchFamily="18" charset="0"/>
            </a:endParaRPr>
          </a:p>
          <a:p>
            <a:pPr marL="0" indent="0">
              <a:buNone/>
            </a:pPr>
            <a:r>
              <a:rPr lang="en-US" sz="3000" b="1" dirty="0">
                <a:latin typeface="Times New Roman" pitchFamily="18" charset="0"/>
                <a:cs typeface="Times New Roman" pitchFamily="18" charset="0"/>
              </a:rPr>
              <a:t>The Environmental Impact of Conflict and Landmine Clearance </a:t>
            </a:r>
            <a:endParaRPr lang="en-GB" sz="3000" dirty="0">
              <a:latin typeface="Times New Roman" pitchFamily="18" charset="0"/>
              <a:cs typeface="Times New Roman" pitchFamily="18" charset="0"/>
            </a:endParaRPr>
          </a:p>
          <a:p>
            <a:pPr algn="just"/>
            <a:r>
              <a:rPr lang="en-US" sz="3000" dirty="0">
                <a:latin typeface="Times New Roman" pitchFamily="18" charset="0"/>
                <a:cs typeface="Times New Roman" pitchFamily="18" charset="0"/>
              </a:rPr>
              <a:t>The Kurdish region faces a threat composed primarily of landmines. The estimated numbers of planted landmines are about </a:t>
            </a:r>
            <a:r>
              <a:rPr lang="en-US" sz="3000" b="1" dirty="0">
                <a:latin typeface="Times New Roman" pitchFamily="18" charset="0"/>
                <a:cs typeface="Times New Roman" pitchFamily="18" charset="0"/>
              </a:rPr>
              <a:t>five million:</a:t>
            </a:r>
            <a:r>
              <a:rPr lang="en-US" sz="3000" dirty="0">
                <a:latin typeface="Times New Roman" pitchFamily="18" charset="0"/>
                <a:cs typeface="Times New Roman" pitchFamily="18" charset="0"/>
              </a:rPr>
              <a:t> majority emplaced during the Iran-Iraq war of 1980-1988 and internal suppression by Saddam Hussein. </a:t>
            </a:r>
          </a:p>
          <a:p>
            <a:pPr algn="just"/>
            <a:r>
              <a:rPr lang="en-US" sz="3000" dirty="0">
                <a:latin typeface="Times New Roman" pitchFamily="18" charset="0"/>
                <a:cs typeface="Times New Roman" pitchFamily="18" charset="0"/>
              </a:rPr>
              <a:t>The Iraq Landmine Impact Survey confirmed that all three of the governorates in the northern region of the country known as Iraqi Kurdistan were extensively contaminated. </a:t>
            </a:r>
            <a:endParaRPr lang="en-GB" sz="3000" dirty="0">
              <a:latin typeface="Times New Roman" pitchFamily="18" charset="0"/>
              <a:cs typeface="Times New Roman" pitchFamily="18" charset="0"/>
            </a:endParaRPr>
          </a:p>
        </p:txBody>
      </p:sp>
    </p:spTree>
    <p:extLst>
      <p:ext uri="{BB962C8B-B14F-4D97-AF65-F5344CB8AC3E}">
        <p14:creationId xmlns:p14="http://schemas.microsoft.com/office/powerpoint/2010/main" val="84204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060847"/>
            <a:ext cx="9144000" cy="4577953"/>
            <a:chOff x="0" y="228600"/>
            <a:chExt cx="9144000" cy="4577953"/>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52401" y="228600"/>
              <a:ext cx="4495800" cy="3853498"/>
            </a:xfrm>
            <a:prstGeom prst="rect">
              <a:avLst/>
            </a:prstGeom>
          </p:spPr>
        </p:pic>
        <p:sp>
          <p:nvSpPr>
            <p:cNvPr id="5" name="Text Box 1"/>
            <p:cNvSpPr txBox="1"/>
            <p:nvPr/>
          </p:nvSpPr>
          <p:spPr>
            <a:xfrm>
              <a:off x="0" y="4191000"/>
              <a:ext cx="4709477" cy="615553"/>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Aft>
                  <a:spcPts val="1000"/>
                </a:spcAft>
              </a:pPr>
              <a:r>
                <a:rPr lang="en-GB" sz="2000" b="1" dirty="0">
                  <a:solidFill>
                    <a:srgbClr val="4F81BD"/>
                  </a:solidFill>
                  <a:effectLst/>
                  <a:latin typeface="Calibri"/>
                  <a:ea typeface="Calibri"/>
                  <a:cs typeface="Arial"/>
                </a:rPr>
                <a:t>Figure 1: Landmines Department – </a:t>
              </a:r>
              <a:r>
                <a:rPr lang="en-GB" sz="2000" b="1" dirty="0" err="1">
                  <a:solidFill>
                    <a:srgbClr val="4F81BD"/>
                  </a:solidFill>
                  <a:effectLst/>
                  <a:latin typeface="Calibri"/>
                  <a:ea typeface="Calibri"/>
                  <a:cs typeface="Arial"/>
                </a:rPr>
                <a:t>Duhok</a:t>
              </a:r>
              <a:r>
                <a:rPr lang="en-GB" sz="2000" b="1" dirty="0">
                  <a:solidFill>
                    <a:srgbClr val="4F81BD"/>
                  </a:solidFill>
                  <a:effectLst/>
                  <a:latin typeface="Calibri"/>
                  <a:ea typeface="Calibri"/>
                  <a:cs typeface="Arial"/>
                </a:rPr>
                <a:t> Governorate – Iraq</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709477" y="228600"/>
              <a:ext cx="4434523" cy="3853498"/>
            </a:xfrm>
            <a:prstGeom prst="rect">
              <a:avLst/>
            </a:prstGeom>
          </p:spPr>
        </p:pic>
        <p:sp>
          <p:nvSpPr>
            <p:cNvPr id="7" name="Text Box 2"/>
            <p:cNvSpPr txBox="1"/>
            <p:nvPr/>
          </p:nvSpPr>
          <p:spPr>
            <a:xfrm>
              <a:off x="4709477" y="4170402"/>
              <a:ext cx="4434523" cy="615553"/>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Aft>
                  <a:spcPts val="1000"/>
                </a:spcAft>
              </a:pPr>
              <a:r>
                <a:rPr lang="en-GB" sz="2000" b="1" dirty="0">
                  <a:solidFill>
                    <a:srgbClr val="4F81BD"/>
                  </a:solidFill>
                  <a:effectLst/>
                  <a:latin typeface="Calibri"/>
                  <a:ea typeface="Calibri"/>
                  <a:cs typeface="Arial"/>
                </a:rPr>
                <a:t>Figures 2: Landmines Department – </a:t>
              </a:r>
              <a:r>
                <a:rPr lang="en-GB" sz="2000" b="1" dirty="0" err="1">
                  <a:solidFill>
                    <a:srgbClr val="4F81BD"/>
                  </a:solidFill>
                  <a:effectLst/>
                  <a:latin typeface="Calibri"/>
                  <a:ea typeface="Calibri"/>
                  <a:cs typeface="Arial"/>
                </a:rPr>
                <a:t>Duhok</a:t>
              </a:r>
              <a:r>
                <a:rPr lang="en-GB" sz="2000" b="1" dirty="0">
                  <a:solidFill>
                    <a:srgbClr val="4F81BD"/>
                  </a:solidFill>
                  <a:effectLst/>
                  <a:latin typeface="Calibri"/>
                  <a:ea typeface="Calibri"/>
                  <a:cs typeface="Arial"/>
                </a:rPr>
                <a:t> Governorate – Iraq</a:t>
              </a:r>
            </a:p>
          </p:txBody>
        </p:sp>
      </p:grpSp>
    </p:spTree>
    <p:extLst>
      <p:ext uri="{BB962C8B-B14F-4D97-AF65-F5344CB8AC3E}">
        <p14:creationId xmlns:p14="http://schemas.microsoft.com/office/powerpoint/2010/main" val="4100879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705600"/>
          </a:xfrm>
        </p:spPr>
        <p:txBody>
          <a:bodyPr>
            <a:normAutofit fontScale="85000" lnSpcReduction="10000"/>
          </a:bodyPr>
          <a:lstStyle/>
          <a:p>
            <a:pPr marL="114300" indent="0" algn="just">
              <a:lnSpc>
                <a:spcPct val="150000"/>
              </a:lnSpc>
              <a:spcAft>
                <a:spcPts val="1000"/>
              </a:spcAft>
              <a:buNone/>
            </a:pPr>
            <a:r>
              <a:rPr lang="en-US" sz="3000" b="1" dirty="0">
                <a:latin typeface="Times New Roman"/>
                <a:ea typeface="Calibri"/>
                <a:cs typeface="Arial"/>
              </a:rPr>
              <a:t>Duhok Environment Directorate </a:t>
            </a:r>
            <a:r>
              <a:rPr lang="en-US" sz="3000" dirty="0">
                <a:latin typeface="Times New Roman"/>
                <a:ea typeface="Calibri"/>
                <a:cs typeface="Arial"/>
              </a:rPr>
              <a:t>is attempting to reduce the effect of the various sources of pollutants from these various sources as follows:</a:t>
            </a:r>
          </a:p>
          <a:p>
            <a:pPr marL="457200" algn="just">
              <a:lnSpc>
                <a:spcPct val="150000"/>
              </a:lnSpc>
              <a:spcAft>
                <a:spcPts val="0"/>
              </a:spcAft>
            </a:pPr>
            <a:r>
              <a:rPr lang="en-US" sz="3400" dirty="0">
                <a:latin typeface="Times New Roman"/>
                <a:ea typeface="Calibri"/>
                <a:cs typeface="Arial"/>
              </a:rPr>
              <a:t>The establishment of waste water treatment plants, septic tanks and special ones for the industrial projects.</a:t>
            </a:r>
            <a:endParaRPr lang="en-GB" sz="3400" dirty="0">
              <a:ea typeface="Calibri"/>
              <a:cs typeface="Arial"/>
            </a:endParaRPr>
          </a:p>
          <a:p>
            <a:pPr marL="457200" algn="just">
              <a:lnSpc>
                <a:spcPct val="150000"/>
              </a:lnSpc>
              <a:spcAft>
                <a:spcPts val="0"/>
              </a:spcAft>
            </a:pPr>
            <a:r>
              <a:rPr lang="en-US" sz="3400" dirty="0">
                <a:latin typeface="Times New Roman"/>
                <a:ea typeface="Calibri"/>
                <a:cs typeface="Arial"/>
              </a:rPr>
              <a:t>To enforce on each industry to build waste treatment plants for their liquid and solid wastes and to build in the required filters for their fumes outlet.</a:t>
            </a:r>
          </a:p>
          <a:p>
            <a:pPr marL="457200" algn="just">
              <a:lnSpc>
                <a:spcPct val="150000"/>
              </a:lnSpc>
            </a:pPr>
            <a:r>
              <a:rPr lang="en-GB" sz="3400" dirty="0">
                <a:latin typeface="Times New Roman"/>
                <a:ea typeface="Calibri"/>
                <a:cs typeface="Arial"/>
              </a:rPr>
              <a:t>To improve overall sanitation and clean water provision overloaded infrastructure exacerbated by IPD </a:t>
            </a:r>
            <a:endParaRPr lang="en-GB" sz="3400" dirty="0">
              <a:ea typeface="Calibri"/>
              <a:cs typeface="Arial"/>
            </a:endParaRPr>
          </a:p>
          <a:p>
            <a:pPr marL="114300" indent="0" algn="just">
              <a:lnSpc>
                <a:spcPct val="150000"/>
              </a:lnSpc>
              <a:spcAft>
                <a:spcPts val="0"/>
              </a:spcAft>
              <a:buNone/>
            </a:pPr>
            <a:endParaRPr lang="en-GB" sz="3400" dirty="0">
              <a:ea typeface="Calibri"/>
              <a:cs typeface="Arial"/>
            </a:endParaRPr>
          </a:p>
          <a:p>
            <a:pPr marL="114300" indent="0" algn="just">
              <a:lnSpc>
                <a:spcPct val="150000"/>
              </a:lnSpc>
              <a:spcAft>
                <a:spcPts val="1000"/>
              </a:spcAft>
              <a:buNone/>
            </a:pPr>
            <a:endParaRPr lang="en-GB" sz="3400" dirty="0">
              <a:ea typeface="Calibri"/>
              <a:cs typeface="Arial"/>
            </a:endParaRPr>
          </a:p>
          <a:p>
            <a:pPr marL="0" indent="0">
              <a:buNone/>
            </a:pPr>
            <a:endParaRPr lang="en-GB" sz="3000" dirty="0"/>
          </a:p>
        </p:txBody>
      </p:sp>
    </p:spTree>
    <p:extLst>
      <p:ext uri="{BB962C8B-B14F-4D97-AF65-F5344CB8AC3E}">
        <p14:creationId xmlns:p14="http://schemas.microsoft.com/office/powerpoint/2010/main" val="2734928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0600"/>
            <a:ext cx="442189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990600"/>
            <a:ext cx="473577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44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rot="5400000">
            <a:off x="1600201" y="76201"/>
            <a:ext cx="5257798" cy="5105400"/>
          </a:xfrm>
          <a:prstGeom prst="rect">
            <a:avLst/>
          </a:prstGeom>
        </p:spPr>
      </p:pic>
      <p:sp>
        <p:nvSpPr>
          <p:cNvPr id="5" name="Text Box 2"/>
          <p:cNvSpPr txBox="1">
            <a:spLocks noChangeArrowheads="1"/>
          </p:cNvSpPr>
          <p:nvPr/>
        </p:nvSpPr>
        <p:spPr bwMode="auto">
          <a:xfrm>
            <a:off x="7961" y="5334000"/>
            <a:ext cx="9144000" cy="108337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just">
              <a:lnSpc>
                <a:spcPct val="115000"/>
              </a:lnSpc>
              <a:spcBef>
                <a:spcPts val="0"/>
              </a:spcBef>
              <a:spcAft>
                <a:spcPts val="1000"/>
              </a:spcAft>
            </a:pPr>
            <a:r>
              <a:rPr lang="en-GB" sz="2800" dirty="0">
                <a:effectLst/>
                <a:latin typeface="Calibri"/>
                <a:ea typeface="Calibri"/>
                <a:cs typeface="Arial"/>
              </a:rPr>
              <a:t>The flared gases from the oil well in </a:t>
            </a:r>
            <a:r>
              <a:rPr lang="en-GB" sz="2800" dirty="0" err="1">
                <a:effectLst/>
                <a:latin typeface="Calibri"/>
                <a:ea typeface="Calibri"/>
                <a:cs typeface="Arial"/>
              </a:rPr>
              <a:t>Shekhan</a:t>
            </a:r>
            <a:r>
              <a:rPr lang="en-GB" sz="2800" dirty="0">
                <a:effectLst/>
                <a:latin typeface="Calibri"/>
                <a:ea typeface="Calibri"/>
                <a:cs typeface="Arial"/>
              </a:rPr>
              <a:t> district – </a:t>
            </a:r>
            <a:r>
              <a:rPr lang="en-GB" sz="2800" dirty="0" err="1">
                <a:effectLst/>
                <a:latin typeface="Calibri"/>
                <a:ea typeface="Calibri"/>
                <a:cs typeface="Arial"/>
              </a:rPr>
              <a:t>Duhok</a:t>
            </a:r>
            <a:r>
              <a:rPr lang="en-GB" sz="2800" dirty="0">
                <a:effectLst/>
                <a:latin typeface="Calibri"/>
                <a:ea typeface="Calibri"/>
                <a:cs typeface="Arial"/>
              </a:rPr>
              <a:t> Governorate  over populated area.</a:t>
            </a:r>
            <a:endParaRPr lang="en-US" sz="2800" dirty="0">
              <a:effectLst/>
              <a:latin typeface="Calibri"/>
              <a:ea typeface="Calibri"/>
              <a:cs typeface="Arial"/>
            </a:endParaRPr>
          </a:p>
        </p:txBody>
      </p:sp>
    </p:spTree>
    <p:extLst>
      <p:ext uri="{BB962C8B-B14F-4D97-AF65-F5344CB8AC3E}">
        <p14:creationId xmlns:p14="http://schemas.microsoft.com/office/powerpoint/2010/main" val="3982113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TotalTime>
  <Words>674</Words>
  <Application>Microsoft Office PowerPoint</Application>
  <PresentationFormat>On-screen Show (4:3)</PresentationFormat>
  <Paragraphs>50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Strengthening Urban Engagement of Universities in Asia and Africa (SUEUAA)</vt:lpstr>
      <vt:lpstr>Map of Iraq Euphrates and Tigris   </vt:lpstr>
      <vt:lpstr>Regional Portrait </vt:lpstr>
      <vt:lpstr>The interviews and the outcome with the partner expert groups in Duhok    </vt:lpstr>
      <vt:lpstr>Duhok Government Departments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Directorate of Planning Department </vt:lpstr>
      <vt:lpstr>College of Basic Education: Joint Program with Germany- Oldenburg University</vt:lpstr>
      <vt:lpstr>College of Medicine</vt:lpstr>
      <vt:lpstr>3- Private sector The fibre optic strategic project for Duhok city </vt:lpstr>
    </vt:vector>
  </TitlesOfParts>
  <Company>n0ak95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n0ak95</dc:creator>
  <cp:lastModifiedBy>Joanne Neary</cp:lastModifiedBy>
  <cp:revision>140</cp:revision>
  <dcterms:created xsi:type="dcterms:W3CDTF">2017-05-31T21:45:02Z</dcterms:created>
  <dcterms:modified xsi:type="dcterms:W3CDTF">2018-10-11T13:08:01Z</dcterms:modified>
</cp:coreProperties>
</file>