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25"/>
  </p:notesMasterIdLst>
  <p:handoutMasterIdLst>
    <p:handoutMasterId r:id="rId26"/>
  </p:handoutMasterIdLst>
  <p:sldIdLst>
    <p:sldId id="372" r:id="rId2"/>
    <p:sldId id="394" r:id="rId3"/>
    <p:sldId id="396" r:id="rId4"/>
    <p:sldId id="395" r:id="rId5"/>
    <p:sldId id="393" r:id="rId6"/>
    <p:sldId id="373" r:id="rId7"/>
    <p:sldId id="375" r:id="rId8"/>
    <p:sldId id="385" r:id="rId9"/>
    <p:sldId id="376" r:id="rId10"/>
    <p:sldId id="380" r:id="rId11"/>
    <p:sldId id="382" r:id="rId12"/>
    <p:sldId id="381" r:id="rId13"/>
    <p:sldId id="379" r:id="rId14"/>
    <p:sldId id="383" r:id="rId15"/>
    <p:sldId id="384" r:id="rId16"/>
    <p:sldId id="390" r:id="rId17"/>
    <p:sldId id="391" r:id="rId18"/>
    <p:sldId id="387" r:id="rId19"/>
    <p:sldId id="392" r:id="rId20"/>
    <p:sldId id="388" r:id="rId21"/>
    <p:sldId id="389" r:id="rId22"/>
    <p:sldId id="369" r:id="rId23"/>
    <p:sldId id="397" r:id="rId2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42F"/>
    <a:srgbClr val="0000FF"/>
    <a:srgbClr val="E41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01" autoAdjust="0"/>
  </p:normalViewPr>
  <p:slideViewPr>
    <p:cSldViewPr>
      <p:cViewPr>
        <p:scale>
          <a:sx n="70" d="100"/>
          <a:sy n="70" d="100"/>
        </p:scale>
        <p:origin x="9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work\UZ\Economic%20impact%20working%20doc%203%20Feb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work\UZ\Economic%20impact%20working%20doc%203%20Feb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38648293963296"/>
          <c:y val="0.15017972559631595"/>
          <c:w val="0.77205796150481254"/>
          <c:h val="0.720887649460486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Sheet1!$CW$2</c:f>
              <c:strCache>
                <c:ptCount val="1"/>
                <c:pt idx="0">
                  <c:v>First Degrees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Sheet1!$CX$1:$DE$1</c:f>
              <c:strCache>
                <c:ptCount val="8"/>
                <c:pt idx="0">
                  <c:v>1980-4</c:v>
                </c:pt>
                <c:pt idx="1">
                  <c:v> 1985-9</c:v>
                </c:pt>
                <c:pt idx="2">
                  <c:v>1990-4</c:v>
                </c:pt>
                <c:pt idx="3">
                  <c:v>1995-9 </c:v>
                </c:pt>
                <c:pt idx="4">
                  <c:v>2000-4</c:v>
                </c:pt>
                <c:pt idx="5">
                  <c:v>2005-9</c:v>
                </c:pt>
                <c:pt idx="6">
                  <c:v>2010-14</c:v>
                </c:pt>
                <c:pt idx="7">
                  <c:v>2015-6</c:v>
                </c:pt>
              </c:strCache>
            </c:strRef>
          </c:cat>
          <c:val>
            <c:numRef>
              <c:f>Sheet1!$CX$2:$DE$2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73-4E24-89F0-CE1B7E0A7A05}"/>
            </c:ext>
          </c:extLst>
        </c:ser>
        <c:ser>
          <c:idx val="3"/>
          <c:order val="1"/>
          <c:tx>
            <c:strRef>
              <c:f>Sheet1!$CW$5</c:f>
              <c:strCache>
                <c:ptCount val="1"/>
                <c:pt idx="0">
                  <c:v>Total Graduates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>
                    <a:lumMod val="60000"/>
                  </a:schemeClr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cat>
            <c:strRef>
              <c:f>Sheet1!$CX$1:$DE$1</c:f>
              <c:strCache>
                <c:ptCount val="8"/>
                <c:pt idx="0">
                  <c:v>1980-4</c:v>
                </c:pt>
                <c:pt idx="1">
                  <c:v> 1985-9</c:v>
                </c:pt>
                <c:pt idx="2">
                  <c:v>1990-4</c:v>
                </c:pt>
                <c:pt idx="3">
                  <c:v>1995-9 </c:v>
                </c:pt>
                <c:pt idx="4">
                  <c:v>2000-4</c:v>
                </c:pt>
                <c:pt idx="5">
                  <c:v>2005-9</c:v>
                </c:pt>
                <c:pt idx="6">
                  <c:v>2010-14</c:v>
                </c:pt>
                <c:pt idx="7">
                  <c:v>2015-6</c:v>
                </c:pt>
              </c:strCache>
            </c:strRef>
          </c:cat>
          <c:val>
            <c:numRef>
              <c:f>Sheet1!$CX$5:$DE$5</c:f>
              <c:numCache>
                <c:formatCode>General</c:formatCode>
                <c:ptCount val="8"/>
                <c:pt idx="0">
                  <c:v>2733</c:v>
                </c:pt>
                <c:pt idx="1">
                  <c:v>7121</c:v>
                </c:pt>
                <c:pt idx="2">
                  <c:v>11417</c:v>
                </c:pt>
                <c:pt idx="3">
                  <c:v>11467</c:v>
                </c:pt>
                <c:pt idx="4">
                  <c:v>18409</c:v>
                </c:pt>
                <c:pt idx="5">
                  <c:v>40306</c:v>
                </c:pt>
                <c:pt idx="6">
                  <c:v>65388</c:v>
                </c:pt>
                <c:pt idx="7">
                  <c:v>40223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673-4E24-89F0-CE1B7E0A7A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549248"/>
        <c:axId val="42551168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Sheet1!$CW$4</c15:sqref>
                        </c15:formulaRef>
                      </c:ext>
                    </c:extLst>
                    <c:strCache>
                      <c:ptCount val="1"/>
                      <c:pt idx="0">
                        <c:v>PHD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Sheet1!$CX$1:$DE$1</c15:sqref>
                        </c15:formulaRef>
                      </c:ext>
                    </c:extLst>
                    <c:strCache>
                      <c:ptCount val="8"/>
                      <c:pt idx="0">
                        <c:v>1980-4</c:v>
                      </c:pt>
                      <c:pt idx="1">
                        <c:v> 1985-9</c:v>
                      </c:pt>
                      <c:pt idx="2">
                        <c:v>1990-4</c:v>
                      </c:pt>
                      <c:pt idx="3">
                        <c:v>1995-9 </c:v>
                      </c:pt>
                      <c:pt idx="4">
                        <c:v>2000-4</c:v>
                      </c:pt>
                      <c:pt idx="5">
                        <c:v>2005-9</c:v>
                      </c:pt>
                      <c:pt idx="6">
                        <c:v>2010-14</c:v>
                      </c:pt>
                      <c:pt idx="7">
                        <c:v>2015-6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Sheet1!$CX$4:$DE$4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31</c:v>
                      </c:pt>
                      <c:pt idx="1">
                        <c:v>33</c:v>
                      </c:pt>
                      <c:pt idx="2">
                        <c:v>49</c:v>
                      </c:pt>
                      <c:pt idx="3">
                        <c:v>58</c:v>
                      </c:pt>
                      <c:pt idx="4">
                        <c:v>64</c:v>
                      </c:pt>
                      <c:pt idx="5">
                        <c:v>64</c:v>
                      </c:pt>
                      <c:pt idx="6">
                        <c:v>110</c:v>
                      </c:pt>
                      <c:pt idx="7">
                        <c:v>123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1673-4E24-89F0-CE1B7E0A7A05}"/>
                  </c:ext>
                </c:extLst>
              </c15:ser>
            </c15:filteredBarSeries>
          </c:ext>
        </c:extLst>
      </c:barChart>
      <c:catAx>
        <c:axId val="42549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51168"/>
        <c:crosses val="autoZero"/>
        <c:auto val="1"/>
        <c:lblAlgn val="ctr"/>
        <c:lblOffset val="100"/>
        <c:noMultiLvlLbl val="0"/>
      </c:catAx>
      <c:valAx>
        <c:axId val="4255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49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Sheet1!$CW$2</c:f>
              <c:strCache>
                <c:ptCount val="1"/>
                <c:pt idx="0">
                  <c:v>First Degrees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Sheet1!$CX$1:$DE$1</c:f>
              <c:strCache>
                <c:ptCount val="8"/>
                <c:pt idx="0">
                  <c:v>1980-4</c:v>
                </c:pt>
                <c:pt idx="1">
                  <c:v> 1985-9</c:v>
                </c:pt>
                <c:pt idx="2">
                  <c:v>1990-4</c:v>
                </c:pt>
                <c:pt idx="3">
                  <c:v>1995-9 </c:v>
                </c:pt>
                <c:pt idx="4">
                  <c:v>2000-4</c:v>
                </c:pt>
                <c:pt idx="5">
                  <c:v>2005-9</c:v>
                </c:pt>
                <c:pt idx="6">
                  <c:v>2010-14</c:v>
                </c:pt>
                <c:pt idx="7">
                  <c:v>2015-6</c:v>
                </c:pt>
              </c:strCache>
            </c:strRef>
          </c:cat>
          <c:val>
            <c:numRef>
              <c:f>Sheet1!$CX$2:$DE$2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88-4D7A-82B5-66A1B3BF1568}"/>
            </c:ext>
          </c:extLst>
        </c:ser>
        <c:ser>
          <c:idx val="1"/>
          <c:order val="1"/>
          <c:tx>
            <c:strRef>
              <c:f>Sheet1!$CW$3</c:f>
              <c:strCache>
                <c:ptCount val="1"/>
                <c:pt idx="0">
                  <c:v>Masters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Sheet1!$CX$1:$DE$1</c:f>
              <c:strCache>
                <c:ptCount val="8"/>
                <c:pt idx="0">
                  <c:v>1980-4</c:v>
                </c:pt>
                <c:pt idx="1">
                  <c:v> 1985-9</c:v>
                </c:pt>
                <c:pt idx="2">
                  <c:v>1990-4</c:v>
                </c:pt>
                <c:pt idx="3">
                  <c:v>1995-9 </c:v>
                </c:pt>
                <c:pt idx="4">
                  <c:v>2000-4</c:v>
                </c:pt>
                <c:pt idx="5">
                  <c:v>2005-9</c:v>
                </c:pt>
                <c:pt idx="6">
                  <c:v>2010-14</c:v>
                </c:pt>
                <c:pt idx="7">
                  <c:v>2015-6</c:v>
                </c:pt>
              </c:strCache>
            </c:strRef>
          </c:cat>
          <c:val>
            <c:numRef>
              <c:f>Sheet1!$CX$3:$DE$3</c:f>
              <c:numCache>
                <c:formatCode>General</c:formatCode>
                <c:ptCount val="8"/>
                <c:pt idx="0">
                  <c:v>146</c:v>
                </c:pt>
                <c:pt idx="1">
                  <c:v>404</c:v>
                </c:pt>
                <c:pt idx="2">
                  <c:v>659</c:v>
                </c:pt>
                <c:pt idx="3">
                  <c:v>1231</c:v>
                </c:pt>
                <c:pt idx="4">
                  <c:v>1850</c:v>
                </c:pt>
                <c:pt idx="5">
                  <c:v>4695</c:v>
                </c:pt>
                <c:pt idx="6">
                  <c:v>10982</c:v>
                </c:pt>
                <c:pt idx="7">
                  <c:v>6572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288-4D7A-82B5-66A1B3BF1568}"/>
            </c:ext>
          </c:extLst>
        </c:ser>
        <c:ser>
          <c:idx val="2"/>
          <c:order val="2"/>
          <c:tx>
            <c:strRef>
              <c:f>Sheet1!$CW$4</c:f>
              <c:strCache>
                <c:ptCount val="1"/>
                <c:pt idx="0">
                  <c:v>PHD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Sheet1!$CX$1:$DE$1</c:f>
              <c:strCache>
                <c:ptCount val="8"/>
                <c:pt idx="0">
                  <c:v>1980-4</c:v>
                </c:pt>
                <c:pt idx="1">
                  <c:v> 1985-9</c:v>
                </c:pt>
                <c:pt idx="2">
                  <c:v>1990-4</c:v>
                </c:pt>
                <c:pt idx="3">
                  <c:v>1995-9 </c:v>
                </c:pt>
                <c:pt idx="4">
                  <c:v>2000-4</c:v>
                </c:pt>
                <c:pt idx="5">
                  <c:v>2005-9</c:v>
                </c:pt>
                <c:pt idx="6">
                  <c:v>2010-14</c:v>
                </c:pt>
                <c:pt idx="7">
                  <c:v>2015-6</c:v>
                </c:pt>
              </c:strCache>
            </c:strRef>
          </c:cat>
          <c:val>
            <c:numRef>
              <c:f>Sheet1!$CX$4:$DE$4</c:f>
              <c:numCache>
                <c:formatCode>General</c:formatCode>
                <c:ptCount val="8"/>
                <c:pt idx="0">
                  <c:v>31</c:v>
                </c:pt>
                <c:pt idx="1">
                  <c:v>33</c:v>
                </c:pt>
                <c:pt idx="2">
                  <c:v>49</c:v>
                </c:pt>
                <c:pt idx="3">
                  <c:v>58</c:v>
                </c:pt>
                <c:pt idx="4">
                  <c:v>64</c:v>
                </c:pt>
                <c:pt idx="5">
                  <c:v>64</c:v>
                </c:pt>
                <c:pt idx="6">
                  <c:v>110</c:v>
                </c:pt>
                <c:pt idx="7">
                  <c:v>123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288-4D7A-82B5-66A1B3BF1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427008"/>
        <c:axId val="69669248"/>
      </c:barChart>
      <c:catAx>
        <c:axId val="744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69248"/>
        <c:crosses val="autoZero"/>
        <c:auto val="1"/>
        <c:lblAlgn val="ctr"/>
        <c:lblOffset val="100"/>
        <c:noMultiLvlLbl val="0"/>
      </c:catAx>
      <c:valAx>
        <c:axId val="6966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42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FD6168-9291-496F-9DFC-E5466179B343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309B7A-64FB-4661-B889-CF1919C9654E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rtl="0"/>
          <a:endParaRPr lang="en-US" sz="1400" b="1" dirty="0" smtClean="0">
            <a:solidFill>
              <a:schemeClr val="accent2">
                <a:lumMod val="75000"/>
              </a:schemeClr>
            </a:solidFill>
          </a:endParaRPr>
        </a:p>
        <a:p>
          <a:pPr rtl="0"/>
          <a:endParaRPr lang="en-US" sz="1400" b="1" dirty="0" smtClean="0">
            <a:solidFill>
              <a:schemeClr val="accent2">
                <a:lumMod val="75000"/>
              </a:schemeClr>
            </a:solidFill>
          </a:endParaRPr>
        </a:p>
        <a:p>
          <a:pPr rtl="0"/>
          <a:r>
            <a:rPr lang="en-US" sz="1400" b="1" dirty="0" smtClean="0">
              <a:solidFill>
                <a:schemeClr val="accent2">
                  <a:lumMod val="75000"/>
                </a:schemeClr>
              </a:solidFill>
            </a:rPr>
            <a:t>1st Industrial Revolution </a:t>
          </a:r>
          <a:r>
            <a:rPr lang="en-US" sz="1200" b="1" i="0" dirty="0" smtClean="0">
              <a:solidFill>
                <a:schemeClr val="accent2">
                  <a:lumMod val="75000"/>
                </a:schemeClr>
              </a:solidFill>
            </a:rPr>
            <a:t>1760 -1900</a:t>
          </a:r>
          <a:r>
            <a:rPr lang="en-US" sz="1000" b="1" i="0" dirty="0" smtClean="0">
              <a:solidFill>
                <a:schemeClr val="accent2">
                  <a:lumMod val="75000"/>
                </a:schemeClr>
              </a:solidFill>
            </a:rPr>
            <a:t> </a:t>
          </a:r>
          <a:endParaRPr lang="en-US" sz="1000" b="1" dirty="0" smtClean="0">
            <a:solidFill>
              <a:schemeClr val="accent2">
                <a:lumMod val="75000"/>
              </a:schemeClr>
            </a:solidFill>
          </a:endParaRPr>
        </a:p>
        <a:p>
          <a:pPr rtl="0"/>
          <a:r>
            <a:rPr lang="en-US" sz="1400" b="1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US" sz="1400" b="1" dirty="0" smtClean="0">
              <a:solidFill>
                <a:schemeClr val="tx1"/>
              </a:solidFill>
            </a:rPr>
            <a:t>Steam Engine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b="1" i="1" dirty="0" smtClean="0">
              <a:solidFill>
                <a:schemeClr val="tx1"/>
              </a:solidFill>
            </a:rPr>
            <a:t>(Newton’s laws of motion)</a:t>
          </a:r>
        </a:p>
        <a:p>
          <a:pPr rtl="0"/>
          <a:endParaRPr lang="en-US" sz="1400" dirty="0" smtClean="0">
            <a:solidFill>
              <a:schemeClr val="tx1"/>
            </a:solidFill>
          </a:endParaRPr>
        </a:p>
        <a:p>
          <a:pPr rtl="0"/>
          <a:endParaRPr lang="en-US" sz="1400" dirty="0">
            <a:solidFill>
              <a:schemeClr val="tx1"/>
            </a:solidFill>
          </a:endParaRPr>
        </a:p>
      </dgm:t>
    </dgm:pt>
    <dgm:pt modelId="{BC92F315-07C0-4A48-832B-A35EEA45BBD7}" type="parTrans" cxnId="{460E0D84-CF70-46B8-AFFE-0545AA526214}">
      <dgm:prSet/>
      <dgm:spPr/>
      <dgm:t>
        <a:bodyPr/>
        <a:lstStyle/>
        <a:p>
          <a:endParaRPr lang="en-US"/>
        </a:p>
      </dgm:t>
    </dgm:pt>
    <dgm:pt modelId="{93A91EA5-7F90-4BBC-B8AC-D587E5D5EAA0}" type="sibTrans" cxnId="{460E0D84-CF70-46B8-AFFE-0545AA526214}">
      <dgm:prSet/>
      <dgm:spPr/>
      <dgm:t>
        <a:bodyPr/>
        <a:lstStyle/>
        <a:p>
          <a:endParaRPr lang="en-US"/>
        </a:p>
      </dgm:t>
    </dgm:pt>
    <dgm:pt modelId="{040491B4-3A42-4E01-A956-5C108A463507}" type="pres">
      <dgm:prSet presAssocID="{88FD6168-9291-496F-9DFC-E5466179B34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81C7580-D575-44E6-906E-38BBAB1888E2}" type="pres">
      <dgm:prSet presAssocID="{1A309B7A-64FB-4661-B889-CF1919C9654E}" presName="horFlow" presStyleCnt="0"/>
      <dgm:spPr/>
    </dgm:pt>
    <dgm:pt modelId="{398E526C-81D3-4190-81C5-2DBACB765F8E}" type="pres">
      <dgm:prSet presAssocID="{1A309B7A-64FB-4661-B889-CF1919C9654E}" presName="bigChev" presStyleLbl="node1" presStyleIdx="0" presStyleCnt="1" custScaleX="122196" custScaleY="164795" custLinFactNeighborX="12146" custLinFactNeighborY="-85"/>
      <dgm:spPr/>
      <dgm:t>
        <a:bodyPr/>
        <a:lstStyle/>
        <a:p>
          <a:endParaRPr lang="en-US"/>
        </a:p>
      </dgm:t>
    </dgm:pt>
  </dgm:ptLst>
  <dgm:cxnLst>
    <dgm:cxn modelId="{BCDC0415-1A32-4F93-A90A-1876C0306F88}" type="presOf" srcId="{88FD6168-9291-496F-9DFC-E5466179B343}" destId="{040491B4-3A42-4E01-A956-5C108A463507}" srcOrd="0" destOrd="0" presId="urn:microsoft.com/office/officeart/2005/8/layout/lProcess3"/>
    <dgm:cxn modelId="{460E0D84-CF70-46B8-AFFE-0545AA526214}" srcId="{88FD6168-9291-496F-9DFC-E5466179B343}" destId="{1A309B7A-64FB-4661-B889-CF1919C9654E}" srcOrd="0" destOrd="0" parTransId="{BC92F315-07C0-4A48-832B-A35EEA45BBD7}" sibTransId="{93A91EA5-7F90-4BBC-B8AC-D587E5D5EAA0}"/>
    <dgm:cxn modelId="{6F02C21C-34FE-46F1-B9D3-568318FC4400}" type="presOf" srcId="{1A309B7A-64FB-4661-B889-CF1919C9654E}" destId="{398E526C-81D3-4190-81C5-2DBACB765F8E}" srcOrd="0" destOrd="0" presId="urn:microsoft.com/office/officeart/2005/8/layout/lProcess3"/>
    <dgm:cxn modelId="{9FA5059B-B52A-4E99-9578-6BED6046719C}" type="presParOf" srcId="{040491B4-3A42-4E01-A956-5C108A463507}" destId="{B81C7580-D575-44E6-906E-38BBAB1888E2}" srcOrd="0" destOrd="0" presId="urn:microsoft.com/office/officeart/2005/8/layout/lProcess3"/>
    <dgm:cxn modelId="{AA3DE2DA-4DB1-449C-B420-056B72D330DF}" type="presParOf" srcId="{B81C7580-D575-44E6-906E-38BBAB1888E2}" destId="{398E526C-81D3-4190-81C5-2DBACB765F8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FD6168-9291-496F-9DFC-E5466179B343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309B7A-64FB-4661-B889-CF1919C9654E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endParaRPr lang="en-US" sz="1400" b="1" dirty="0" smtClean="0">
            <a:solidFill>
              <a:schemeClr val="accent2">
                <a:lumMod val="75000"/>
              </a:schemeClr>
            </a:solidFill>
          </a:endParaRPr>
        </a:p>
        <a:p>
          <a:pPr rtl="0"/>
          <a:endParaRPr lang="en-US" sz="1400" b="1" dirty="0" smtClean="0">
            <a:solidFill>
              <a:schemeClr val="accent2">
                <a:lumMod val="75000"/>
              </a:schemeClr>
            </a:solidFill>
          </a:endParaRPr>
        </a:p>
        <a:p>
          <a:pPr rtl="0"/>
          <a:r>
            <a:rPr lang="en-US" sz="1400" b="1" dirty="0" smtClean="0">
              <a:solidFill>
                <a:schemeClr val="accent2">
                  <a:lumMod val="75000"/>
                </a:schemeClr>
              </a:solidFill>
            </a:rPr>
            <a:t>2nd Industrial Revolution 1870-1960s</a:t>
          </a:r>
        </a:p>
        <a:p>
          <a:pPr rtl="0"/>
          <a:r>
            <a:rPr lang="en-US" sz="1400" b="1" dirty="0" smtClean="0">
              <a:solidFill>
                <a:schemeClr val="tx1"/>
              </a:solidFill>
            </a:rPr>
            <a:t>Electricity generation and electric motor</a:t>
          </a:r>
        </a:p>
        <a:p>
          <a:pPr rtl="0"/>
          <a:r>
            <a:rPr lang="en-US" sz="1400" b="1" i="1" dirty="0" smtClean="0">
              <a:solidFill>
                <a:schemeClr val="tx1"/>
              </a:solidFill>
            </a:rPr>
            <a:t>(magnetic and electric forces)</a:t>
          </a:r>
        </a:p>
        <a:p>
          <a:pPr rtl="0"/>
          <a:endParaRPr lang="en-US" sz="1400" dirty="0" smtClean="0">
            <a:solidFill>
              <a:schemeClr val="tx1"/>
            </a:solidFill>
          </a:endParaRPr>
        </a:p>
        <a:p>
          <a:pPr rtl="0"/>
          <a:endParaRPr lang="en-US" sz="1400" dirty="0">
            <a:solidFill>
              <a:schemeClr val="tx1"/>
            </a:solidFill>
          </a:endParaRPr>
        </a:p>
      </dgm:t>
    </dgm:pt>
    <dgm:pt modelId="{BC92F315-07C0-4A48-832B-A35EEA45BBD7}" type="parTrans" cxnId="{460E0D84-CF70-46B8-AFFE-0545AA526214}">
      <dgm:prSet/>
      <dgm:spPr/>
      <dgm:t>
        <a:bodyPr/>
        <a:lstStyle/>
        <a:p>
          <a:endParaRPr lang="en-US"/>
        </a:p>
      </dgm:t>
    </dgm:pt>
    <dgm:pt modelId="{93A91EA5-7F90-4BBC-B8AC-D587E5D5EAA0}" type="sibTrans" cxnId="{460E0D84-CF70-46B8-AFFE-0545AA526214}">
      <dgm:prSet/>
      <dgm:spPr/>
      <dgm:t>
        <a:bodyPr/>
        <a:lstStyle/>
        <a:p>
          <a:endParaRPr lang="en-US"/>
        </a:p>
      </dgm:t>
    </dgm:pt>
    <dgm:pt modelId="{040491B4-3A42-4E01-A956-5C108A463507}" type="pres">
      <dgm:prSet presAssocID="{88FD6168-9291-496F-9DFC-E5466179B34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81C7580-D575-44E6-906E-38BBAB1888E2}" type="pres">
      <dgm:prSet presAssocID="{1A309B7A-64FB-4661-B889-CF1919C9654E}" presName="horFlow" presStyleCnt="0"/>
      <dgm:spPr/>
    </dgm:pt>
    <dgm:pt modelId="{398E526C-81D3-4190-81C5-2DBACB765F8E}" type="pres">
      <dgm:prSet presAssocID="{1A309B7A-64FB-4661-B889-CF1919C9654E}" presName="bigChev" presStyleLbl="node1" presStyleIdx="0" presStyleCnt="1" custScaleX="117298" custScaleY="177208" custLinFactNeighborX="-4960" custLinFactNeighborY="-81"/>
      <dgm:spPr/>
      <dgm:t>
        <a:bodyPr/>
        <a:lstStyle/>
        <a:p>
          <a:endParaRPr lang="en-US"/>
        </a:p>
      </dgm:t>
    </dgm:pt>
  </dgm:ptLst>
  <dgm:cxnLst>
    <dgm:cxn modelId="{460E0D84-CF70-46B8-AFFE-0545AA526214}" srcId="{88FD6168-9291-496F-9DFC-E5466179B343}" destId="{1A309B7A-64FB-4661-B889-CF1919C9654E}" srcOrd="0" destOrd="0" parTransId="{BC92F315-07C0-4A48-832B-A35EEA45BBD7}" sibTransId="{93A91EA5-7F90-4BBC-B8AC-D587E5D5EAA0}"/>
    <dgm:cxn modelId="{76583538-7784-4F00-872A-7CC1C638E28C}" type="presOf" srcId="{88FD6168-9291-496F-9DFC-E5466179B343}" destId="{040491B4-3A42-4E01-A956-5C108A463507}" srcOrd="0" destOrd="0" presId="urn:microsoft.com/office/officeart/2005/8/layout/lProcess3"/>
    <dgm:cxn modelId="{C6509184-5973-4F45-A316-69240B447A0F}" type="presOf" srcId="{1A309B7A-64FB-4661-B889-CF1919C9654E}" destId="{398E526C-81D3-4190-81C5-2DBACB765F8E}" srcOrd="0" destOrd="0" presId="urn:microsoft.com/office/officeart/2005/8/layout/lProcess3"/>
    <dgm:cxn modelId="{25690E69-5483-431D-95D9-746B85B8DC49}" type="presParOf" srcId="{040491B4-3A42-4E01-A956-5C108A463507}" destId="{B81C7580-D575-44E6-906E-38BBAB1888E2}" srcOrd="0" destOrd="0" presId="urn:microsoft.com/office/officeart/2005/8/layout/lProcess3"/>
    <dgm:cxn modelId="{971ADF3B-6EE1-4A79-B234-DE8E65164F9F}" type="presParOf" srcId="{B81C7580-D575-44E6-906E-38BBAB1888E2}" destId="{398E526C-81D3-4190-81C5-2DBACB765F8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FD6168-9291-496F-9DFC-E5466179B343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309B7A-64FB-4661-B889-CF1919C9654E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en-US" sz="1400" b="1" dirty="0" smtClean="0">
              <a:solidFill>
                <a:schemeClr val="accent2">
                  <a:lumMod val="75000"/>
                </a:schemeClr>
              </a:solidFill>
            </a:rPr>
            <a:t>3</a:t>
          </a:r>
          <a:r>
            <a:rPr lang="en-US" sz="1400" b="1" baseline="30000" dirty="0" smtClean="0">
              <a:solidFill>
                <a:schemeClr val="accent2">
                  <a:lumMod val="75000"/>
                </a:schemeClr>
              </a:solidFill>
            </a:rPr>
            <a:t>rd</a:t>
          </a:r>
          <a:r>
            <a:rPr lang="en-US" sz="1400" b="1" dirty="0" smtClean="0">
              <a:solidFill>
                <a:schemeClr val="accent2">
                  <a:lumMod val="75000"/>
                </a:schemeClr>
              </a:solidFill>
            </a:rPr>
            <a:t> Industrial Revolution </a:t>
          </a:r>
          <a:r>
            <a:rPr lang="en-US" sz="1200" b="1" dirty="0" smtClean="0">
              <a:solidFill>
                <a:schemeClr val="accent2">
                  <a:lumMod val="75000"/>
                </a:schemeClr>
              </a:solidFill>
            </a:rPr>
            <a:t>1960s-2000s</a:t>
          </a:r>
        </a:p>
        <a:p>
          <a:pPr rtl="0"/>
          <a:r>
            <a:rPr lang="en-US" sz="1400" b="1" dirty="0" smtClean="0">
              <a:solidFill>
                <a:schemeClr val="tx1"/>
              </a:solidFill>
            </a:rPr>
            <a:t>Information and Communication Technology </a:t>
          </a:r>
          <a:r>
            <a:rPr lang="en-US" sz="1400" b="1" i="1" dirty="0" smtClean="0">
              <a:solidFill>
                <a:schemeClr val="tx1"/>
              </a:solidFill>
            </a:rPr>
            <a:t>(transistor)</a:t>
          </a:r>
        </a:p>
      </dgm:t>
    </dgm:pt>
    <dgm:pt modelId="{BC92F315-07C0-4A48-832B-A35EEA45BBD7}" type="parTrans" cxnId="{460E0D84-CF70-46B8-AFFE-0545AA526214}">
      <dgm:prSet/>
      <dgm:spPr/>
      <dgm:t>
        <a:bodyPr/>
        <a:lstStyle/>
        <a:p>
          <a:endParaRPr lang="en-US"/>
        </a:p>
      </dgm:t>
    </dgm:pt>
    <dgm:pt modelId="{93A91EA5-7F90-4BBC-B8AC-D587E5D5EAA0}" type="sibTrans" cxnId="{460E0D84-CF70-46B8-AFFE-0545AA526214}">
      <dgm:prSet/>
      <dgm:spPr/>
      <dgm:t>
        <a:bodyPr/>
        <a:lstStyle/>
        <a:p>
          <a:endParaRPr lang="en-US"/>
        </a:p>
      </dgm:t>
    </dgm:pt>
    <dgm:pt modelId="{040491B4-3A42-4E01-A956-5C108A463507}" type="pres">
      <dgm:prSet presAssocID="{88FD6168-9291-496F-9DFC-E5466179B34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81C7580-D575-44E6-906E-38BBAB1888E2}" type="pres">
      <dgm:prSet presAssocID="{1A309B7A-64FB-4661-B889-CF1919C9654E}" presName="horFlow" presStyleCnt="0"/>
      <dgm:spPr/>
    </dgm:pt>
    <dgm:pt modelId="{398E526C-81D3-4190-81C5-2DBACB765F8E}" type="pres">
      <dgm:prSet presAssocID="{1A309B7A-64FB-4661-B889-CF1919C9654E}" presName="bigChev" presStyleLbl="node1" presStyleIdx="0" presStyleCnt="1" custScaleX="104986" custScaleY="138265" custLinFactNeighborX="7275" custLinFactNeighborY="78524"/>
      <dgm:spPr/>
      <dgm:t>
        <a:bodyPr/>
        <a:lstStyle/>
        <a:p>
          <a:endParaRPr lang="en-US"/>
        </a:p>
      </dgm:t>
    </dgm:pt>
  </dgm:ptLst>
  <dgm:cxnLst>
    <dgm:cxn modelId="{460E0D84-CF70-46B8-AFFE-0545AA526214}" srcId="{88FD6168-9291-496F-9DFC-E5466179B343}" destId="{1A309B7A-64FB-4661-B889-CF1919C9654E}" srcOrd="0" destOrd="0" parTransId="{BC92F315-07C0-4A48-832B-A35EEA45BBD7}" sibTransId="{93A91EA5-7F90-4BBC-B8AC-D587E5D5EAA0}"/>
    <dgm:cxn modelId="{4925A5F9-AA4D-46F3-B4AB-29698753994E}" type="presOf" srcId="{1A309B7A-64FB-4661-B889-CF1919C9654E}" destId="{398E526C-81D3-4190-81C5-2DBACB765F8E}" srcOrd="0" destOrd="0" presId="urn:microsoft.com/office/officeart/2005/8/layout/lProcess3"/>
    <dgm:cxn modelId="{8B3E623A-9C7F-4FAE-A1DC-7B7BFDF02452}" type="presOf" srcId="{88FD6168-9291-496F-9DFC-E5466179B343}" destId="{040491B4-3A42-4E01-A956-5C108A463507}" srcOrd="0" destOrd="0" presId="urn:microsoft.com/office/officeart/2005/8/layout/lProcess3"/>
    <dgm:cxn modelId="{C2F1FE10-CF8E-4E79-8929-4BA8A225FD60}" type="presParOf" srcId="{040491B4-3A42-4E01-A956-5C108A463507}" destId="{B81C7580-D575-44E6-906E-38BBAB1888E2}" srcOrd="0" destOrd="0" presId="urn:microsoft.com/office/officeart/2005/8/layout/lProcess3"/>
    <dgm:cxn modelId="{F968228C-C0EF-4372-99A8-B89D235E3D5E}" type="presParOf" srcId="{B81C7580-D575-44E6-906E-38BBAB1888E2}" destId="{398E526C-81D3-4190-81C5-2DBACB765F8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FD6168-9291-496F-9DFC-E5466179B343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309B7A-64FB-4661-B889-CF1919C9654E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en-US" sz="1400" b="1" dirty="0" smtClean="0">
              <a:solidFill>
                <a:schemeClr val="accent2">
                  <a:lumMod val="75000"/>
                </a:schemeClr>
              </a:solidFill>
            </a:rPr>
            <a:t>4</a:t>
          </a:r>
          <a:r>
            <a:rPr lang="en-US" sz="1400" b="1" baseline="30000" dirty="0" smtClean="0">
              <a:solidFill>
                <a:schemeClr val="accent2">
                  <a:lumMod val="75000"/>
                </a:schemeClr>
              </a:solidFill>
            </a:rPr>
            <a:t>th</a:t>
          </a:r>
          <a:r>
            <a:rPr lang="en-US" sz="1400" b="1" dirty="0" smtClean="0">
              <a:solidFill>
                <a:schemeClr val="accent2">
                  <a:lumMod val="75000"/>
                </a:schemeClr>
              </a:solidFill>
            </a:rPr>
            <a:t>  Industrial Revolution </a:t>
          </a:r>
          <a:r>
            <a:rPr lang="en-US" sz="1200" b="1" i="0" dirty="0" smtClean="0">
              <a:solidFill>
                <a:schemeClr val="accent2">
                  <a:lumMod val="75000"/>
                </a:schemeClr>
              </a:solidFill>
            </a:rPr>
            <a:t>2000s-</a:t>
          </a:r>
          <a:endParaRPr lang="en-US" sz="1200" b="1" dirty="0" smtClean="0">
            <a:solidFill>
              <a:schemeClr val="accent2">
                <a:lumMod val="75000"/>
              </a:schemeClr>
            </a:solidFill>
          </a:endParaRPr>
        </a:p>
        <a:p>
          <a:pPr rtl="0"/>
          <a:r>
            <a:rPr lang="en-US" sz="1000" b="1" dirty="0" smtClean="0">
              <a:solidFill>
                <a:schemeClr val="tx1"/>
              </a:solidFill>
            </a:rPr>
            <a:t>Internet of Things (</a:t>
          </a:r>
          <a:r>
            <a:rPr lang="en-US" sz="1000" b="1" dirty="0" err="1" smtClean="0">
              <a:solidFill>
                <a:schemeClr val="tx1"/>
              </a:solidFill>
            </a:rPr>
            <a:t>IoT</a:t>
          </a:r>
          <a:r>
            <a:rPr lang="en-US" sz="1000" b="1" dirty="0" smtClean="0">
              <a:solidFill>
                <a:schemeClr val="tx1"/>
              </a:solidFill>
            </a:rPr>
            <a:t>), Cloud Computing, Cyber-Physical Systems </a:t>
          </a:r>
        </a:p>
        <a:p>
          <a:pPr rtl="0"/>
          <a:r>
            <a:rPr lang="en-US" sz="1200" b="1" i="1" dirty="0" smtClean="0">
              <a:solidFill>
                <a:schemeClr val="tx1"/>
              </a:solidFill>
            </a:rPr>
            <a:t>(artificial intelligence)</a:t>
          </a:r>
          <a:endParaRPr lang="en-US" sz="1200" b="1" i="1" dirty="0">
            <a:solidFill>
              <a:schemeClr val="tx1"/>
            </a:solidFill>
          </a:endParaRPr>
        </a:p>
      </dgm:t>
    </dgm:pt>
    <dgm:pt modelId="{BC92F315-07C0-4A48-832B-A35EEA45BBD7}" type="parTrans" cxnId="{460E0D84-CF70-46B8-AFFE-0545AA526214}">
      <dgm:prSet/>
      <dgm:spPr/>
      <dgm:t>
        <a:bodyPr/>
        <a:lstStyle/>
        <a:p>
          <a:endParaRPr lang="en-US"/>
        </a:p>
      </dgm:t>
    </dgm:pt>
    <dgm:pt modelId="{93A91EA5-7F90-4BBC-B8AC-D587E5D5EAA0}" type="sibTrans" cxnId="{460E0D84-CF70-46B8-AFFE-0545AA526214}">
      <dgm:prSet/>
      <dgm:spPr/>
      <dgm:t>
        <a:bodyPr/>
        <a:lstStyle/>
        <a:p>
          <a:endParaRPr lang="en-US"/>
        </a:p>
      </dgm:t>
    </dgm:pt>
    <dgm:pt modelId="{040491B4-3A42-4E01-A956-5C108A463507}" type="pres">
      <dgm:prSet presAssocID="{88FD6168-9291-496F-9DFC-E5466179B34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81C7580-D575-44E6-906E-38BBAB1888E2}" type="pres">
      <dgm:prSet presAssocID="{1A309B7A-64FB-4661-B889-CF1919C9654E}" presName="horFlow" presStyleCnt="0"/>
      <dgm:spPr/>
    </dgm:pt>
    <dgm:pt modelId="{398E526C-81D3-4190-81C5-2DBACB765F8E}" type="pres">
      <dgm:prSet presAssocID="{1A309B7A-64FB-4661-B889-CF1919C9654E}" presName="bigChev" presStyleLbl="node1" presStyleIdx="0" presStyleCnt="1" custScaleX="109636" custScaleY="177072" custLinFactNeighborX="6086" custLinFactNeighborY="11007"/>
      <dgm:spPr/>
      <dgm:t>
        <a:bodyPr/>
        <a:lstStyle/>
        <a:p>
          <a:endParaRPr lang="en-US"/>
        </a:p>
      </dgm:t>
    </dgm:pt>
  </dgm:ptLst>
  <dgm:cxnLst>
    <dgm:cxn modelId="{7BE5A266-8F59-48A1-8765-00F22F614850}" type="presOf" srcId="{1A309B7A-64FB-4661-B889-CF1919C9654E}" destId="{398E526C-81D3-4190-81C5-2DBACB765F8E}" srcOrd="0" destOrd="0" presId="urn:microsoft.com/office/officeart/2005/8/layout/lProcess3"/>
    <dgm:cxn modelId="{460E0D84-CF70-46B8-AFFE-0545AA526214}" srcId="{88FD6168-9291-496F-9DFC-E5466179B343}" destId="{1A309B7A-64FB-4661-B889-CF1919C9654E}" srcOrd="0" destOrd="0" parTransId="{BC92F315-07C0-4A48-832B-A35EEA45BBD7}" sibTransId="{93A91EA5-7F90-4BBC-B8AC-D587E5D5EAA0}"/>
    <dgm:cxn modelId="{02753B14-99AC-442F-BB78-EB91C00EE32F}" type="presOf" srcId="{88FD6168-9291-496F-9DFC-E5466179B343}" destId="{040491B4-3A42-4E01-A956-5C108A463507}" srcOrd="0" destOrd="0" presId="urn:microsoft.com/office/officeart/2005/8/layout/lProcess3"/>
    <dgm:cxn modelId="{CA9A5C86-49AA-4D12-9C62-F2EF8F8BC6CB}" type="presParOf" srcId="{040491B4-3A42-4E01-A956-5C108A463507}" destId="{B81C7580-D575-44E6-906E-38BBAB1888E2}" srcOrd="0" destOrd="0" presId="urn:microsoft.com/office/officeart/2005/8/layout/lProcess3"/>
    <dgm:cxn modelId="{C5271C30-AA8E-47F7-A373-C9C8DAD48DD7}" type="presParOf" srcId="{B81C7580-D575-44E6-906E-38BBAB1888E2}" destId="{398E526C-81D3-4190-81C5-2DBACB765F8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E526C-81D3-4190-81C5-2DBACB765F8E}">
      <dsp:nvSpPr>
        <dsp:cNvPr id="0" name=""/>
        <dsp:cNvSpPr/>
      </dsp:nvSpPr>
      <dsp:spPr>
        <a:xfrm>
          <a:off x="4287" y="1155"/>
          <a:ext cx="3596112" cy="1939904"/>
        </a:xfrm>
        <a:prstGeom prst="chevron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2">
                  <a:lumMod val="75000"/>
                </a:schemeClr>
              </a:solidFill>
            </a:rPr>
            <a:t>1st Industrial Revolution </a:t>
          </a:r>
          <a:r>
            <a:rPr lang="en-US" sz="1200" b="1" i="0" kern="1200" dirty="0" smtClean="0">
              <a:solidFill>
                <a:schemeClr val="accent2">
                  <a:lumMod val="75000"/>
                </a:schemeClr>
              </a:solidFill>
            </a:rPr>
            <a:t>1760 -1900</a:t>
          </a:r>
          <a:r>
            <a:rPr lang="en-US" sz="1000" b="1" i="0" kern="1200" dirty="0" smtClean="0">
              <a:solidFill>
                <a:schemeClr val="accent2">
                  <a:lumMod val="75000"/>
                </a:schemeClr>
              </a:solidFill>
            </a:rPr>
            <a:t> </a:t>
          </a:r>
          <a:endParaRPr lang="en-US" sz="1000" b="1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US" sz="1400" b="1" kern="1200" dirty="0" smtClean="0">
              <a:solidFill>
                <a:schemeClr val="tx1"/>
              </a:solidFill>
            </a:rPr>
            <a:t>Steam Engine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b="1" i="1" kern="1200" dirty="0" smtClean="0">
              <a:solidFill>
                <a:schemeClr val="tx1"/>
              </a:solidFill>
            </a:rPr>
            <a:t>(Newton’s laws of motion)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solidFill>
              <a:schemeClr val="tx1"/>
            </a:solidFill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tx1"/>
            </a:solidFill>
          </a:endParaRPr>
        </a:p>
      </dsp:txBody>
      <dsp:txXfrm>
        <a:off x="974239" y="1155"/>
        <a:ext cx="1656208" cy="19399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E526C-81D3-4190-81C5-2DBACB765F8E}">
      <dsp:nvSpPr>
        <dsp:cNvPr id="0" name=""/>
        <dsp:cNvSpPr/>
      </dsp:nvSpPr>
      <dsp:spPr>
        <a:xfrm>
          <a:off x="0" y="0"/>
          <a:ext cx="3452463" cy="2086324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2">
                  <a:lumMod val="75000"/>
                </a:schemeClr>
              </a:solidFill>
            </a:rPr>
            <a:t>2nd Industrial Revolution 1870-1960s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Electricity generation and electric motor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 smtClean="0">
              <a:solidFill>
                <a:schemeClr val="tx1"/>
              </a:solidFill>
            </a:rPr>
            <a:t>(magnetic and electric forces)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solidFill>
              <a:schemeClr val="tx1"/>
            </a:solidFill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tx1"/>
            </a:solidFill>
          </a:endParaRPr>
        </a:p>
      </dsp:txBody>
      <dsp:txXfrm>
        <a:off x="1043162" y="0"/>
        <a:ext cx="1366139" cy="20863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E526C-81D3-4190-81C5-2DBACB765F8E}">
      <dsp:nvSpPr>
        <dsp:cNvPr id="0" name=""/>
        <dsp:cNvSpPr/>
      </dsp:nvSpPr>
      <dsp:spPr>
        <a:xfrm>
          <a:off x="1250" y="55922"/>
          <a:ext cx="3311117" cy="1744277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2">
                  <a:lumMod val="75000"/>
                </a:schemeClr>
              </a:solidFill>
            </a:rPr>
            <a:t>3</a:t>
          </a:r>
          <a:r>
            <a:rPr lang="en-US" sz="1400" b="1" kern="1200" baseline="30000" dirty="0" smtClean="0">
              <a:solidFill>
                <a:schemeClr val="accent2">
                  <a:lumMod val="75000"/>
                </a:schemeClr>
              </a:solidFill>
            </a:rPr>
            <a:t>rd</a:t>
          </a:r>
          <a:r>
            <a:rPr lang="en-US" sz="1400" b="1" kern="1200" dirty="0" smtClean="0">
              <a:solidFill>
                <a:schemeClr val="accent2">
                  <a:lumMod val="75000"/>
                </a:schemeClr>
              </a:solidFill>
            </a:rPr>
            <a:t> Industrial Revolution </a:t>
          </a:r>
          <a:r>
            <a:rPr lang="en-US" sz="1200" b="1" kern="1200" dirty="0" smtClean="0">
              <a:solidFill>
                <a:schemeClr val="accent2">
                  <a:lumMod val="75000"/>
                </a:schemeClr>
              </a:solidFill>
            </a:rPr>
            <a:t>1960s-2000s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Information and Communication Technology </a:t>
          </a:r>
          <a:r>
            <a:rPr lang="en-US" sz="1400" b="1" i="1" kern="1200" dirty="0" smtClean="0">
              <a:solidFill>
                <a:schemeClr val="tx1"/>
              </a:solidFill>
            </a:rPr>
            <a:t>(transistor)</a:t>
          </a:r>
        </a:p>
      </dsp:txBody>
      <dsp:txXfrm>
        <a:off x="873389" y="55922"/>
        <a:ext cx="1566840" cy="17442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E526C-81D3-4190-81C5-2DBACB765F8E}">
      <dsp:nvSpPr>
        <dsp:cNvPr id="0" name=""/>
        <dsp:cNvSpPr/>
      </dsp:nvSpPr>
      <dsp:spPr>
        <a:xfrm>
          <a:off x="180404" y="1776"/>
          <a:ext cx="3564011" cy="2302479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2">
                  <a:lumMod val="75000"/>
                </a:schemeClr>
              </a:solidFill>
            </a:rPr>
            <a:t>4</a:t>
          </a:r>
          <a:r>
            <a:rPr lang="en-US" sz="1400" b="1" kern="1200" baseline="30000" dirty="0" smtClean="0">
              <a:solidFill>
                <a:schemeClr val="accent2">
                  <a:lumMod val="75000"/>
                </a:schemeClr>
              </a:solidFill>
            </a:rPr>
            <a:t>th</a:t>
          </a:r>
          <a:r>
            <a:rPr lang="en-US" sz="1400" b="1" kern="1200" dirty="0" smtClean="0">
              <a:solidFill>
                <a:schemeClr val="accent2">
                  <a:lumMod val="75000"/>
                </a:schemeClr>
              </a:solidFill>
            </a:rPr>
            <a:t>  Industrial Revolution </a:t>
          </a:r>
          <a:r>
            <a:rPr lang="en-US" sz="1200" b="1" i="0" kern="1200" dirty="0" smtClean="0">
              <a:solidFill>
                <a:schemeClr val="accent2">
                  <a:lumMod val="75000"/>
                </a:schemeClr>
              </a:solidFill>
            </a:rPr>
            <a:t>2000s-</a:t>
          </a:r>
          <a:endParaRPr lang="en-US" sz="1200" b="1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chemeClr val="tx1"/>
              </a:solidFill>
            </a:rPr>
            <a:t>Internet of Things (</a:t>
          </a:r>
          <a:r>
            <a:rPr lang="en-US" sz="1000" b="1" kern="1200" dirty="0" err="1" smtClean="0">
              <a:solidFill>
                <a:schemeClr val="tx1"/>
              </a:solidFill>
            </a:rPr>
            <a:t>IoT</a:t>
          </a:r>
          <a:r>
            <a:rPr lang="en-US" sz="1000" b="1" kern="1200" dirty="0" smtClean="0">
              <a:solidFill>
                <a:schemeClr val="tx1"/>
              </a:solidFill>
            </a:rPr>
            <a:t>), Cloud Computing, Cyber-Physical Systems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1" kern="1200" dirty="0" smtClean="0">
              <a:solidFill>
                <a:schemeClr val="tx1"/>
              </a:solidFill>
            </a:rPr>
            <a:t>(artificial intelligence)</a:t>
          </a:r>
          <a:endParaRPr lang="en-US" sz="1200" b="1" i="1" kern="1200" dirty="0">
            <a:solidFill>
              <a:schemeClr val="tx1"/>
            </a:solidFill>
          </a:endParaRPr>
        </a:p>
      </dsp:txBody>
      <dsp:txXfrm>
        <a:off x="1331644" y="1776"/>
        <a:ext cx="1261532" cy="2302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34407-D250-4604-B8A8-A2FDC2F59C22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66D26-BCB9-438E-A085-5DA58E722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835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E8B4E-F515-43D4-AD4D-3C955BA5CB20}" type="datetimeFigureOut">
              <a:rPr lang="en-ZW" smtClean="0"/>
              <a:pPr/>
              <a:t>5/30/2018</a:t>
            </a:fld>
            <a:endParaRPr lang="en-Z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58782-7C01-4C5E-BF21-4D3E8525F918}" type="slidenum">
              <a:rPr lang="en-ZW" smtClean="0"/>
              <a:pPr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320398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58782-7C01-4C5E-BF21-4D3E8525F918}" type="slidenum">
              <a:rPr lang="en-ZW" smtClean="0"/>
              <a:pPr/>
              <a:t>2</a:t>
            </a:fld>
            <a:endParaRPr lang="en-Z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CE52-A083-42E6-8513-B59C5E8856E5}" type="datetime1">
              <a:rPr lang="en-ZW" smtClean="0"/>
              <a:t>5/30/2018</a:t>
            </a:fld>
            <a:endParaRPr lang="en-Z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Nherera</a:t>
            </a:r>
            <a:endParaRPr lang="en-ZW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9E5AD77-5A28-47D8-BF21-876216B63B28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2AF6-C1F5-4A4D-90B7-E3D5B68D29B8}" type="datetime1">
              <a:rPr lang="en-ZW" smtClean="0"/>
              <a:t>5/30/2018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Nherera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AD77-5A28-47D8-BF21-876216B63B28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CCBD-6E17-46E2-9F20-7B0CB56837E8}" type="datetime1">
              <a:rPr lang="en-ZW" smtClean="0"/>
              <a:t>5/30/2018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Nherera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AD77-5A28-47D8-BF21-876216B63B28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7FF4-1F0E-4100-A4BD-C2D0DCA1FE7F}" type="datetime1">
              <a:rPr lang="en-ZW" smtClean="0"/>
              <a:t>5/30/2018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Nherera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AD77-5A28-47D8-BF21-876216B63B28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B197-A863-48E4-BB16-9A3E2B8D1C41}" type="datetime1">
              <a:rPr lang="en-ZW" smtClean="0"/>
              <a:t>5/30/2018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ZW" smtClean="0"/>
              <a:t>Nherera</a:t>
            </a:r>
            <a:endParaRPr lang="en-ZW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9E5AD77-5A28-47D8-BF21-876216B63B28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0278-C1A0-47C6-A1AC-14DEFD2A1523}" type="datetime1">
              <a:rPr lang="en-ZW" smtClean="0"/>
              <a:t>5/30/2018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Nherera</a:t>
            </a:r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AD77-5A28-47D8-BF21-876216B63B28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2D1A-FDBE-450D-8F81-BE11184E8BCE}" type="datetime1">
              <a:rPr lang="en-ZW" smtClean="0"/>
              <a:t>5/30/2018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Nherera</a:t>
            </a:r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AD77-5A28-47D8-BF21-876216B63B28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C6E1-041F-4FC1-8EB5-0669680E072E}" type="datetime1">
              <a:rPr lang="en-ZW" smtClean="0"/>
              <a:t>5/30/2018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Nherera</a:t>
            </a:r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AD77-5A28-47D8-BF21-876216B63B28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F318-93E6-4E3B-8092-4C83A6C9296E}" type="datetime1">
              <a:rPr lang="en-ZW" smtClean="0"/>
              <a:t>5/30/2018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Nherera</a:t>
            </a:r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AD77-5A28-47D8-BF21-876216B63B28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4D85-173F-4381-AB2E-CC49030793DE}" type="datetime1">
              <a:rPr lang="en-ZW" smtClean="0"/>
              <a:t>5/30/2018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W" smtClean="0"/>
              <a:t>Nherera</a:t>
            </a:r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5AD77-5A28-47D8-BF21-876216B63B28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49EB-187D-447B-A56A-7A3E99197AB5}" type="datetime1">
              <a:rPr lang="en-ZW" smtClean="0"/>
              <a:t>5/30/2018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ZW" smtClean="0"/>
              <a:t>Nherera</a:t>
            </a:r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9E5AD77-5A28-47D8-BF21-876216B63B28}" type="slidenum">
              <a:rPr lang="en-ZW" smtClean="0"/>
              <a:pPr/>
              <a:t>‹#›</a:t>
            </a:fld>
            <a:endParaRPr lang="en-ZW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1EBE4A-6E4F-4621-A532-CBE6AEFADB39}" type="datetime1">
              <a:rPr lang="en-ZW" smtClean="0"/>
              <a:t>5/30/2018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ZW" smtClean="0"/>
              <a:t>Nherera</a:t>
            </a:r>
            <a:endParaRPr lang="en-ZW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9E5AD77-5A28-47D8-BF21-876216B63B28}" type="slidenum">
              <a:rPr lang="en-ZW" smtClean="0"/>
              <a:pPr/>
              <a:t>‹#›</a:t>
            </a:fld>
            <a:endParaRPr lang="en-Z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7.pn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7406640" cy="86409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b="1" dirty="0" smtClean="0">
                <a:latin typeface="+mj-lt"/>
              </a:rPr>
              <a:t>Faculty of Education </a:t>
            </a:r>
          </a:p>
          <a:p>
            <a:pPr algn="ctr"/>
            <a:r>
              <a:rPr lang="en-US" b="1" dirty="0" smtClean="0">
                <a:latin typeface="+mj-lt"/>
              </a:rPr>
              <a:t>Department of Technical Education</a:t>
            </a:r>
            <a:endParaRPr lang="en-ZW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3212976"/>
            <a:ext cx="8928992" cy="352839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PUBLIC LECTURE</a:t>
            </a:r>
            <a:b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rgbClr val="0070C0"/>
                </a:solidFill>
              </a:rPr>
              <a:t>INTERDISCIPLINARY UNIVERSITY-COMMUNITY ENGAGEMENT: </a:t>
            </a:r>
            <a:br>
              <a:rPr lang="en-US" sz="2000" b="1" dirty="0" smtClean="0">
                <a:solidFill>
                  <a:srgbClr val="0070C0"/>
                </a:solidFill>
              </a:rPr>
            </a:br>
            <a:r>
              <a:rPr lang="en-US" sz="2000" b="1" dirty="0" smtClean="0">
                <a:solidFill>
                  <a:srgbClr val="0070C0"/>
                </a:solidFill>
              </a:rPr>
              <a:t>A Design And Technology Education Perspective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Presenter: </a:t>
            </a:r>
            <a:r>
              <a:rPr lang="en-US" sz="2000" dirty="0" smtClean="0">
                <a:solidFill>
                  <a:schemeClr val="tx1"/>
                </a:solidFill>
              </a:rPr>
              <a:t>Professor Charles </a:t>
            </a:r>
            <a:r>
              <a:rPr lang="en-US" sz="2000" dirty="0" err="1" smtClean="0">
                <a:solidFill>
                  <a:schemeClr val="tx1"/>
                </a:solidFill>
              </a:rPr>
              <a:t>Muchemwa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Nherera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/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Venue: </a:t>
            </a:r>
            <a:r>
              <a:rPr lang="en-US" sz="2000" dirty="0" smtClean="0">
                <a:solidFill>
                  <a:schemeClr val="tx1"/>
                </a:solidFill>
              </a:rPr>
              <a:t>Faculty of Education Lecture Theatre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Date: </a:t>
            </a:r>
            <a:r>
              <a:rPr lang="en-US" sz="2000" dirty="0" smtClean="0">
                <a:solidFill>
                  <a:schemeClr val="tx1"/>
                </a:solidFill>
              </a:rPr>
              <a:t>18 May 2018</a:t>
            </a:r>
            <a:endParaRPr lang="en-ZW" sz="2000" b="1" dirty="0">
              <a:solidFill>
                <a:schemeClr val="tx1"/>
              </a:solidFill>
            </a:endParaRPr>
          </a:p>
        </p:txBody>
      </p:sp>
      <p:pic>
        <p:nvPicPr>
          <p:cNvPr id="7" name="Picture 6" descr="http://www.uz.ac.zw/images/uz%20logo%2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692696"/>
            <a:ext cx="933450" cy="98679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115616" y="116632"/>
            <a:ext cx="78488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baseline="0" dirty="0" smtClean="0">
                <a:latin typeface="+mj-lt"/>
                <a:cs typeface="Times New Roman" pitchFamily="18" charset="0"/>
              </a:rPr>
              <a:t>UNIVERSITY</a:t>
            </a:r>
            <a:r>
              <a:rPr lang="en-US" sz="3200" b="1" dirty="0" smtClean="0">
                <a:latin typeface="+mj-lt"/>
                <a:cs typeface="Times New Roman" pitchFamily="18" charset="0"/>
              </a:rPr>
              <a:t> OF ZIMBABWE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68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</a:t>
            </a:r>
            <a:r>
              <a:rPr lang="en-US" sz="3100" b="1" dirty="0" smtClean="0">
                <a:solidFill>
                  <a:srgbClr val="0070C0"/>
                </a:solidFill>
              </a:rPr>
              <a:t>The Silo Model</a:t>
            </a:r>
            <a:endParaRPr lang="en-US" sz="31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87B1-89C9-429A-8C7A-708C730AC891}" type="datetime1">
              <a:rPr lang="en-ZW" smtClean="0"/>
              <a:t>5/30/2018</a:t>
            </a:fld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7504" y="908720"/>
            <a:ext cx="8928992" cy="5256584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three key roles of a university; teaching &amp; learning, research, and community service are regarded independently. </a:t>
            </a:r>
          </a:p>
          <a:p>
            <a:pPr lvl="0"/>
            <a:r>
              <a:rPr lang="en-US" dirty="0" smtClean="0"/>
              <a:t>CE is viewed as the least important of the three performance areas (Burton, 1998) as evident in promotion criteria and ranking of universities. </a:t>
            </a:r>
          </a:p>
          <a:p>
            <a:pPr lvl="0"/>
            <a:r>
              <a:rPr lang="en-US" dirty="0" smtClean="0"/>
              <a:t>CE is often limited to outreach projects and student/staff voluntary or charity work and is seldom included in criteria for the assessment and certification of students.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04248" y="6237312"/>
            <a:ext cx="952872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5544616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>
                <a:solidFill>
                  <a:srgbClr val="0070C0"/>
                </a:solidFill>
              </a:rPr>
              <a:t>The Silo Model</a:t>
            </a:r>
            <a:endParaRPr lang="en-US" sz="3100" b="1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F951-A624-45FA-AF61-8D7ED1B72F0A}" type="datetime1">
              <a:rPr lang="en-ZW" smtClean="0"/>
              <a:t>5/30/2018</a:t>
            </a:fld>
            <a:endParaRPr lang="en-ZW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59832" y="1124744"/>
            <a:ext cx="2303810" cy="3886944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Research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372200" y="3717032"/>
            <a:ext cx="2159794" cy="1294656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Community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Service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83568" y="2348880"/>
            <a:ext cx="2015778" cy="2662808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Teaching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79512" y="5085184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99592" y="5229200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Figure 1: </a:t>
            </a:r>
            <a:r>
              <a:rPr lang="en-US" dirty="0" smtClean="0"/>
              <a:t>The Silo Model of CE (Adapted from Bender, 2008) </a:t>
            </a:r>
          </a:p>
          <a:p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6804248" y="6237312"/>
            <a:ext cx="952872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562074"/>
          </a:xfrm>
        </p:spPr>
        <p:txBody>
          <a:bodyPr>
            <a:normAutofit fontScale="90000"/>
          </a:bodyPr>
          <a:lstStyle/>
          <a:p>
            <a:pPr lvl="0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The Intersecting Model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4C81-2657-4218-B962-309C41A60875}" type="datetime1">
              <a:rPr lang="en-ZW" smtClean="0"/>
              <a:t>5/30/2018</a:t>
            </a:fld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7504" y="908720"/>
            <a:ext cx="8928992" cy="5400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 three roles of universities – teaching &amp; learning, research, and community service, are intersectional or interlocking.</a:t>
            </a:r>
          </a:p>
          <a:p>
            <a:pPr lvl="0"/>
            <a:r>
              <a:rPr lang="en-US" dirty="0" smtClean="0"/>
              <a:t>Universities are assumed to be routinely engaging with communities directly and/or indirectly through their teaching &amp; learning and research.</a:t>
            </a:r>
          </a:p>
          <a:p>
            <a:r>
              <a:rPr lang="en-US" dirty="0" smtClean="0"/>
              <a:t>Increasing calls to focus on; </a:t>
            </a:r>
          </a:p>
          <a:p>
            <a:pPr lvl="1"/>
            <a:r>
              <a:rPr lang="en-US" dirty="0" smtClean="0"/>
              <a:t>interdisciplinary, multidisciplinary and trans-disciplinary research (Caldwell, 2015);</a:t>
            </a:r>
          </a:p>
          <a:p>
            <a:pPr lvl="1"/>
            <a:r>
              <a:rPr lang="en-US" dirty="0" smtClean="0"/>
              <a:t>an increasing focus on problems, rather than techniques; greater emphasis on collaborative work and communication; and greater emphasis on more diverse and informal modes of communication (Houghton, Steele &amp; </a:t>
            </a:r>
            <a:r>
              <a:rPr lang="en-US" dirty="0" err="1" smtClean="0"/>
              <a:t>Henty</a:t>
            </a:r>
            <a:r>
              <a:rPr lang="en-US" dirty="0" smtClean="0"/>
              <a:t>, 2003; Moore, 2011).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76256" y="6237312"/>
            <a:ext cx="952872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272808" cy="70609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The Intersecting Model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185AC-6D35-4112-A0A3-0CBB9FE2243D}" type="datetime1">
              <a:rPr lang="en-ZW" smtClean="0"/>
              <a:t>5/30/2018</a:t>
            </a:fld>
            <a:endParaRPr lang="en-ZW"/>
          </a:p>
        </p:txBody>
      </p:sp>
      <p:sp>
        <p:nvSpPr>
          <p:cNvPr id="11" name="Oval 10"/>
          <p:cNvSpPr/>
          <p:nvPr/>
        </p:nvSpPr>
        <p:spPr>
          <a:xfrm>
            <a:off x="2627784" y="1052736"/>
            <a:ext cx="3600400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Community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5183560" y="1916832"/>
            <a:ext cx="3636912" cy="165618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Research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3528" y="1988840"/>
            <a:ext cx="3600400" cy="158417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Teaching and Learning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55776" y="2348880"/>
            <a:ext cx="3600400" cy="158417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Service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915816" y="1988840"/>
            <a:ext cx="2952328" cy="8640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Engagement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076056" y="2564904"/>
            <a:ext cx="1728192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555776" y="2564904"/>
            <a:ext cx="1152128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80112" y="2420888"/>
            <a:ext cx="1512168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979712" y="2420888"/>
            <a:ext cx="108012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0" y="5229200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There are calls to move beyond traditional modes and scope of engagement </a:t>
            </a:r>
            <a:endParaRPr lang="en-US" i="1" dirty="0"/>
          </a:p>
        </p:txBody>
      </p:sp>
      <p:sp>
        <p:nvSpPr>
          <p:cNvPr id="47" name="Rectangle 46"/>
          <p:cNvSpPr/>
          <p:nvPr/>
        </p:nvSpPr>
        <p:spPr>
          <a:xfrm>
            <a:off x="251520" y="4005064"/>
            <a:ext cx="2012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Service Learning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051720" y="4365104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Community </a:t>
            </a:r>
          </a:p>
          <a:p>
            <a:r>
              <a:rPr lang="en-US" dirty="0" smtClean="0"/>
              <a:t>Outreach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508104" y="4365104"/>
            <a:ext cx="189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Voluntary Work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020272" y="371703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Community- Based Research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827584" y="566124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 2:</a:t>
            </a:r>
            <a:r>
              <a:rPr lang="en-US" dirty="0" smtClean="0"/>
              <a:t> The Intersecting Model of CE </a:t>
            </a:r>
          </a:p>
          <a:p>
            <a:r>
              <a:rPr lang="en-US" dirty="0" smtClean="0"/>
              <a:t>(Adapted from </a:t>
            </a:r>
            <a:r>
              <a:rPr lang="en-US" dirty="0" err="1" smtClean="0"/>
              <a:t>Bringle</a:t>
            </a:r>
            <a:r>
              <a:rPr lang="en-US" dirty="0" smtClean="0"/>
              <a:t>, Games and Malloy, 1999)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6804248" y="6237312"/>
            <a:ext cx="880864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5184576" cy="63408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The Infusion (cross-cutting) Model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5BFB-B978-4345-A0B6-8D512931E4AC}" type="datetime1">
              <a:rPr lang="en-ZW" smtClean="0"/>
              <a:t>5/30/2018</a:t>
            </a:fld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928992" cy="518457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Also referred to as the ‘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community-engaged university</a:t>
            </a:r>
            <a:r>
              <a:rPr lang="en-US" dirty="0" smtClean="0"/>
              <a:t>’.</a:t>
            </a:r>
          </a:p>
          <a:p>
            <a:pPr lvl="0"/>
            <a:r>
              <a:rPr lang="en-US" dirty="0" err="1" smtClean="0"/>
              <a:t>Recognises</a:t>
            </a:r>
            <a:r>
              <a:rPr lang="en-US" dirty="0" smtClean="0"/>
              <a:t> only two key roles of a university as teaching &amp; learning, and research.</a:t>
            </a:r>
          </a:p>
          <a:p>
            <a:pPr lvl="0"/>
            <a:r>
              <a:rPr lang="en-US" dirty="0" smtClean="0"/>
              <a:t>Teaching &amp; learning, and research, are embedded in the context of CE; and CE in turn is enriched through the knowledge base of teaching &amp; learning, and research (Higher Education Quality Committee / JET, 2007).</a:t>
            </a:r>
          </a:p>
          <a:p>
            <a:pPr lvl="0"/>
            <a:r>
              <a:rPr lang="en-US" dirty="0" smtClean="0"/>
              <a:t> CE is the overriding goal of higher education and is therefore infused in and integrated with teaching &amp; learning, and research. The three in turn conversely informing each other.</a:t>
            </a:r>
          </a:p>
          <a:p>
            <a:pPr lvl="0"/>
            <a:r>
              <a:rPr lang="en-US" dirty="0" smtClean="0"/>
              <a:t>However, ‘community’ should be defined broadly to avoid narrowing university activities and care taken to remain proactive,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beyond immediate ‘community needs</a:t>
            </a:r>
            <a:r>
              <a:rPr lang="en-US" dirty="0" smtClean="0"/>
              <a:t>’.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04248" y="6237312"/>
            <a:ext cx="1024880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The Infusion (cross-cutting) Model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8178-5584-4B3A-A035-EC2FC249F958}" type="datetime1">
              <a:rPr lang="en-ZW" smtClean="0"/>
              <a:t>5/30/2018</a:t>
            </a:fld>
            <a:endParaRPr lang="en-ZW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627784" y="3284984"/>
            <a:ext cx="2736304" cy="122413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Community</a:t>
            </a:r>
          </a:p>
          <a:p>
            <a:pPr algn="ctr">
              <a:buNone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Engagement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547664" y="2276872"/>
            <a:ext cx="2736304" cy="122413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Teaching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and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noProof="0" dirty="0" smtClean="0">
                <a:solidFill>
                  <a:schemeClr val="tx1"/>
                </a:solidFill>
              </a:rPr>
              <a:t>Learning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635896" y="2276872"/>
            <a:ext cx="2746648" cy="122413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5816" y="1628800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Engaged University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251520" y="3501008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Service Agency / Community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357301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Partnerships &amp; Collaboration</a:t>
            </a:r>
            <a:endParaRPr lang="en-US" dirty="0"/>
          </a:p>
        </p:txBody>
      </p:sp>
      <p:cxnSp>
        <p:nvCxnSpPr>
          <p:cNvPr id="12" name="Curved Connector 11"/>
          <p:cNvCxnSpPr>
            <a:stCxn id="8" idx="1"/>
          </p:cNvCxnSpPr>
          <p:nvPr/>
        </p:nvCxnSpPr>
        <p:spPr>
          <a:xfrm rot="10800000" flipV="1">
            <a:off x="899592" y="1828855"/>
            <a:ext cx="2016224" cy="177551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endCxn id="10" idx="0"/>
          </p:cNvCxnSpPr>
          <p:nvPr/>
        </p:nvCxnSpPr>
        <p:spPr>
          <a:xfrm rot="16200000" flipH="1">
            <a:off x="5184068" y="1880828"/>
            <a:ext cx="1728192" cy="1656184"/>
          </a:xfrm>
          <a:prstGeom prst="curvedConnector3">
            <a:avLst>
              <a:gd name="adj1" fmla="val 1325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 flipH="1" flipV="1">
            <a:off x="4014554" y="1250142"/>
            <a:ext cx="70267" cy="5868143"/>
          </a:xfrm>
          <a:prstGeom prst="curvedConnector4">
            <a:avLst>
              <a:gd name="adj1" fmla="val -750068"/>
              <a:gd name="adj2" fmla="val 99999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530120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Infusion (Cross-Cutting) Model of CE (Adapted from Bender, 2008)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6804248" y="6237312"/>
            <a:ext cx="952872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922114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Holistic Approaches to Community Engagement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A73F-9138-4F7A-B60C-E0383EBF4DBE}" type="datetime1">
              <a:rPr lang="en-ZW" smtClean="0"/>
              <a:t>5/30/2018</a:t>
            </a:fld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928992" cy="48965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Real challenges and issues in communities require interdisciplinary interventions.</a:t>
            </a:r>
          </a:p>
          <a:p>
            <a:r>
              <a:rPr lang="en-US" dirty="0" smtClean="0"/>
              <a:t>For instance addressing an outbreak of an epidemic such as cholera will require expertise from diverse fields such as; medicine, engineering (civil, mechanical, electrical), hydrology, family science, social work, sociology, media. </a:t>
            </a:r>
          </a:p>
          <a:p>
            <a:r>
              <a:rPr lang="en-US" dirty="0" smtClean="0"/>
              <a:t>Solutions proffered by a team of interdisciplinary experts are more comprehensive and long lasting.</a:t>
            </a:r>
          </a:p>
          <a:p>
            <a:r>
              <a:rPr lang="en-US" dirty="0" smtClean="0"/>
              <a:t>There is need for flexibility in adoption of community engagement strategies – no fixed model.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Accept there are other ways of knowing and irreconcilable notions of truth.</a:t>
            </a:r>
          </a:p>
          <a:p>
            <a:r>
              <a:rPr lang="en-US" dirty="0" smtClean="0"/>
              <a:t>Academics are increasingly embracing interdisciplinary approaches to their research, teaching and CE.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04248" y="6237312"/>
            <a:ext cx="952872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>
                <a:solidFill>
                  <a:srgbClr val="0070C0"/>
                </a:solidFill>
              </a:rPr>
              <a:t>Interdisciplinary Research and Engagement – Breaking out of our academic silos</a:t>
            </a:r>
            <a:endParaRPr lang="en-US" sz="31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0AD6-850E-4D9B-A684-607BABF11C14}" type="datetime1">
              <a:rPr lang="en-ZW" smtClean="0"/>
              <a:t>5/30/2018</a:t>
            </a:fld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7504" y="1340768"/>
            <a:ext cx="8928992" cy="496855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Yale University 2013 Nobel Laureate, Robert </a:t>
            </a:r>
            <a:r>
              <a:rPr lang="en-US" dirty="0" err="1" smtClean="0"/>
              <a:t>Shiller</a:t>
            </a:r>
            <a:r>
              <a:rPr lang="en-US" dirty="0" smtClean="0"/>
              <a:t> observes, </a:t>
            </a:r>
            <a:r>
              <a:rPr lang="en-US" i="1" dirty="0" smtClean="0"/>
              <a:t>“…many professors...teach only their own department's scholarly material, without attention to wider aims,....”</a:t>
            </a:r>
            <a:r>
              <a:rPr lang="en-US" dirty="0" smtClean="0"/>
              <a:t> (</a:t>
            </a:r>
            <a:r>
              <a:rPr lang="en-US" dirty="0" err="1" smtClean="0"/>
              <a:t>Fram</a:t>
            </a:r>
            <a:r>
              <a:rPr lang="en-US" dirty="0" smtClean="0"/>
              <a:t>, 2015).</a:t>
            </a:r>
          </a:p>
          <a:p>
            <a:r>
              <a:rPr lang="en-US" dirty="0" err="1" smtClean="0"/>
              <a:t>Shiller</a:t>
            </a:r>
            <a:r>
              <a:rPr lang="en-US" dirty="0" smtClean="0"/>
              <a:t> advocates that course contents should be more rigorous and multi-disciplinary, rather than remain confined to a department's scholarly materials (</a:t>
            </a:r>
            <a:r>
              <a:rPr lang="en-US" dirty="0" err="1" smtClean="0"/>
              <a:t>Fram</a:t>
            </a:r>
            <a:r>
              <a:rPr lang="en-US" dirty="0" smtClean="0"/>
              <a:t>, 2015).</a:t>
            </a:r>
          </a:p>
          <a:p>
            <a:r>
              <a:rPr lang="en-US" dirty="0" smtClean="0"/>
              <a:t>According to Linton, (2009) many academics suffer from “…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the silo effect</a:t>
            </a:r>
            <a:r>
              <a:rPr lang="en-US" dirty="0" smtClean="0"/>
              <a:t> … isolated in their own little part of their academic neighborhood and consequently experience minimal interaction with colleagues” – </a:t>
            </a:r>
            <a:r>
              <a:rPr lang="en-US" i="1" dirty="0" smtClean="0">
                <a:solidFill>
                  <a:srgbClr val="FF0000"/>
                </a:solidFill>
              </a:rPr>
              <a:t>socially and psychologically unhealthy and academically less productive.</a:t>
            </a:r>
          </a:p>
          <a:p>
            <a:r>
              <a:rPr lang="en-US" dirty="0" smtClean="0"/>
              <a:t>Increasing calls for papers now require the creation of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Interdisciplinary Research Hubs </a:t>
            </a:r>
            <a:r>
              <a:rPr lang="en-US" dirty="0" smtClean="0"/>
              <a:t>to tackle issues holistically (e.g. Global Challenges Research Fund). 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76256" y="6237312"/>
            <a:ext cx="1096888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99412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3100" dirty="0" smtClean="0">
                <a:solidFill>
                  <a:srgbClr val="0070C0"/>
                </a:solidFill>
              </a:rPr>
              <a:t>IR 4.0 focused community engagement – don’t miss the train this time around</a:t>
            </a:r>
            <a:endParaRPr lang="en-US" sz="31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5A03-57D0-400C-9225-FC8F0929CE07}" type="datetime1">
              <a:rPr lang="en-ZW" smtClean="0"/>
              <a:t>5/30/2018</a:t>
            </a:fld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8928992" cy="50405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 a continent, we missed the first three industrial revolutions and should not miss the current one.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Industry </a:t>
            </a:r>
            <a:r>
              <a:rPr lang="en-US" b="1" dirty="0" smtClean="0"/>
              <a:t>4.0</a:t>
            </a:r>
            <a:r>
              <a:rPr lang="en-US" dirty="0" smtClean="0"/>
              <a:t> or the 4</a:t>
            </a:r>
            <a:r>
              <a:rPr lang="en-US" baseline="30000" dirty="0" smtClean="0"/>
              <a:t>th</a:t>
            </a:r>
            <a:r>
              <a:rPr lang="en-US" dirty="0" smtClean="0"/>
              <a:t> Industrial Revolution refers to the current trend of automation and data exchange in industrial technologies –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beyond ICT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IR 4.0 includes new technological advancements that include; cyber-physical systems, the Internet of things (</a:t>
            </a:r>
            <a:r>
              <a:rPr lang="en-US" dirty="0" err="1" smtClean="0"/>
              <a:t>IoTs</a:t>
            </a:r>
            <a:r>
              <a:rPr lang="en-US" dirty="0" smtClean="0"/>
              <a:t>), cloud computing and cognitive computing (</a:t>
            </a:r>
            <a:r>
              <a:rPr lang="en-US" dirty="0" err="1" smtClean="0"/>
              <a:t>Gotz</a:t>
            </a:r>
            <a:r>
              <a:rPr lang="en-US" dirty="0" smtClean="0"/>
              <a:t> and </a:t>
            </a:r>
            <a:r>
              <a:rPr lang="en-US" dirty="0" err="1" smtClean="0"/>
              <a:t>Jankowska</a:t>
            </a:r>
            <a:r>
              <a:rPr lang="en-US" dirty="0" smtClean="0"/>
              <a:t> 2017; Jena, 2017). </a:t>
            </a:r>
          </a:p>
          <a:p>
            <a:r>
              <a:rPr lang="en-US" dirty="0" smtClean="0"/>
              <a:t>Zimbabwe’s abundance of natural resources needs us to embrace the latest technologies for primary production and value addition. – </a:t>
            </a:r>
            <a:r>
              <a:rPr lang="en-US" i="1" dirty="0" smtClean="0">
                <a:solidFill>
                  <a:srgbClr val="00B050"/>
                </a:solidFill>
              </a:rPr>
              <a:t>Current Government thrust to catch up technologically is encouraging.</a:t>
            </a:r>
            <a:r>
              <a:rPr lang="en-US" dirty="0" smtClean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76256" y="6237312"/>
            <a:ext cx="1024880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20684966">
            <a:off x="-66839" y="1667653"/>
            <a:ext cx="8706456" cy="1482513"/>
            <a:chOff x="914247" y="3474642"/>
            <a:chExt cx="7842615" cy="746915"/>
          </a:xfrm>
          <a:solidFill>
            <a:schemeClr val="accent3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Relaxed"/>
            <a:lightRig rig="threePt" dir="t"/>
          </a:scene3d>
        </p:grpSpPr>
        <p:sp>
          <p:nvSpPr>
            <p:cNvPr id="4" name="Freeform 3"/>
            <p:cNvSpPr/>
            <p:nvPr/>
          </p:nvSpPr>
          <p:spPr>
            <a:xfrm>
              <a:off x="914247" y="3474642"/>
              <a:ext cx="1867289" cy="746915"/>
            </a:xfrm>
            <a:custGeom>
              <a:avLst/>
              <a:gdLst>
                <a:gd name="connsiteX0" fmla="*/ 0 w 1867289"/>
                <a:gd name="connsiteY0" fmla="*/ 0 h 746915"/>
                <a:gd name="connsiteX1" fmla="*/ 1493832 w 1867289"/>
                <a:gd name="connsiteY1" fmla="*/ 0 h 746915"/>
                <a:gd name="connsiteX2" fmla="*/ 1867289 w 1867289"/>
                <a:gd name="connsiteY2" fmla="*/ 373458 h 746915"/>
                <a:gd name="connsiteX3" fmla="*/ 1493832 w 1867289"/>
                <a:gd name="connsiteY3" fmla="*/ 746915 h 746915"/>
                <a:gd name="connsiteX4" fmla="*/ 0 w 1867289"/>
                <a:gd name="connsiteY4" fmla="*/ 746915 h 746915"/>
                <a:gd name="connsiteX5" fmla="*/ 0 w 1867289"/>
                <a:gd name="connsiteY5" fmla="*/ 0 h 74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7289" h="746915">
                  <a:moveTo>
                    <a:pt x="0" y="0"/>
                  </a:moveTo>
                  <a:lnTo>
                    <a:pt x="1493832" y="0"/>
                  </a:lnTo>
                  <a:lnTo>
                    <a:pt x="1867289" y="373458"/>
                  </a:lnTo>
                  <a:lnTo>
                    <a:pt x="1493832" y="746915"/>
                  </a:lnTo>
                  <a:lnTo>
                    <a:pt x="0" y="7469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sp3d extrusionH="254000" prstMaterial="dkEdge">
              <a:bevelT w="1143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2692" tIns="101346" rIns="237402" bIns="101346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800" kern="1200"/>
            </a:p>
          </p:txBody>
        </p:sp>
        <p:sp>
          <p:nvSpPr>
            <p:cNvPr id="5" name="Freeform 4"/>
            <p:cNvSpPr/>
            <p:nvPr/>
          </p:nvSpPr>
          <p:spPr>
            <a:xfrm>
              <a:off x="2408079" y="3474642"/>
              <a:ext cx="1867289" cy="746915"/>
            </a:xfrm>
            <a:custGeom>
              <a:avLst/>
              <a:gdLst>
                <a:gd name="connsiteX0" fmla="*/ 0 w 1867289"/>
                <a:gd name="connsiteY0" fmla="*/ 0 h 746915"/>
                <a:gd name="connsiteX1" fmla="*/ 1493832 w 1867289"/>
                <a:gd name="connsiteY1" fmla="*/ 0 h 746915"/>
                <a:gd name="connsiteX2" fmla="*/ 1867289 w 1867289"/>
                <a:gd name="connsiteY2" fmla="*/ 373458 h 746915"/>
                <a:gd name="connsiteX3" fmla="*/ 1493832 w 1867289"/>
                <a:gd name="connsiteY3" fmla="*/ 746915 h 746915"/>
                <a:gd name="connsiteX4" fmla="*/ 0 w 1867289"/>
                <a:gd name="connsiteY4" fmla="*/ 746915 h 746915"/>
                <a:gd name="connsiteX5" fmla="*/ 373458 w 1867289"/>
                <a:gd name="connsiteY5" fmla="*/ 373458 h 746915"/>
                <a:gd name="connsiteX6" fmla="*/ 0 w 1867289"/>
                <a:gd name="connsiteY6" fmla="*/ 0 h 74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7289" h="746915">
                  <a:moveTo>
                    <a:pt x="0" y="0"/>
                  </a:moveTo>
                  <a:lnTo>
                    <a:pt x="1493832" y="0"/>
                  </a:lnTo>
                  <a:lnTo>
                    <a:pt x="1867289" y="373458"/>
                  </a:lnTo>
                  <a:lnTo>
                    <a:pt x="1493832" y="746915"/>
                  </a:lnTo>
                  <a:lnTo>
                    <a:pt x="0" y="746915"/>
                  </a:lnTo>
                  <a:lnTo>
                    <a:pt x="373458" y="3734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sp3d z="254000" extrusionH="254000" prstMaterial="dkEdge">
              <a:bevelT w="1143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1474" tIns="85344" rIns="416129" bIns="8534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3901910" y="3474642"/>
              <a:ext cx="1867289" cy="746915"/>
            </a:xfrm>
            <a:custGeom>
              <a:avLst/>
              <a:gdLst>
                <a:gd name="connsiteX0" fmla="*/ 0 w 1867289"/>
                <a:gd name="connsiteY0" fmla="*/ 0 h 746915"/>
                <a:gd name="connsiteX1" fmla="*/ 1493832 w 1867289"/>
                <a:gd name="connsiteY1" fmla="*/ 0 h 746915"/>
                <a:gd name="connsiteX2" fmla="*/ 1867289 w 1867289"/>
                <a:gd name="connsiteY2" fmla="*/ 373458 h 746915"/>
                <a:gd name="connsiteX3" fmla="*/ 1493832 w 1867289"/>
                <a:gd name="connsiteY3" fmla="*/ 746915 h 746915"/>
                <a:gd name="connsiteX4" fmla="*/ 0 w 1867289"/>
                <a:gd name="connsiteY4" fmla="*/ 746915 h 746915"/>
                <a:gd name="connsiteX5" fmla="*/ 373458 w 1867289"/>
                <a:gd name="connsiteY5" fmla="*/ 373458 h 746915"/>
                <a:gd name="connsiteX6" fmla="*/ 0 w 1867289"/>
                <a:gd name="connsiteY6" fmla="*/ 0 h 74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7289" h="746915">
                  <a:moveTo>
                    <a:pt x="0" y="0"/>
                  </a:moveTo>
                  <a:lnTo>
                    <a:pt x="1493832" y="0"/>
                  </a:lnTo>
                  <a:lnTo>
                    <a:pt x="1867289" y="373458"/>
                  </a:lnTo>
                  <a:lnTo>
                    <a:pt x="1493832" y="746915"/>
                  </a:lnTo>
                  <a:lnTo>
                    <a:pt x="0" y="746915"/>
                  </a:lnTo>
                  <a:lnTo>
                    <a:pt x="373458" y="3734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sp3d z="508000" extrusionH="254000" prstMaterial="dkEdge">
              <a:bevelT w="1143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1474" tIns="85344" rIns="416129" bIns="8534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5395742" y="3474642"/>
              <a:ext cx="1867289" cy="746915"/>
            </a:xfrm>
            <a:custGeom>
              <a:avLst/>
              <a:gdLst>
                <a:gd name="connsiteX0" fmla="*/ 0 w 1867289"/>
                <a:gd name="connsiteY0" fmla="*/ 0 h 746915"/>
                <a:gd name="connsiteX1" fmla="*/ 1493832 w 1867289"/>
                <a:gd name="connsiteY1" fmla="*/ 0 h 746915"/>
                <a:gd name="connsiteX2" fmla="*/ 1867289 w 1867289"/>
                <a:gd name="connsiteY2" fmla="*/ 373458 h 746915"/>
                <a:gd name="connsiteX3" fmla="*/ 1493832 w 1867289"/>
                <a:gd name="connsiteY3" fmla="*/ 746915 h 746915"/>
                <a:gd name="connsiteX4" fmla="*/ 0 w 1867289"/>
                <a:gd name="connsiteY4" fmla="*/ 746915 h 746915"/>
                <a:gd name="connsiteX5" fmla="*/ 373458 w 1867289"/>
                <a:gd name="connsiteY5" fmla="*/ 373458 h 746915"/>
                <a:gd name="connsiteX6" fmla="*/ 0 w 1867289"/>
                <a:gd name="connsiteY6" fmla="*/ 0 h 74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7289" h="746915">
                  <a:moveTo>
                    <a:pt x="0" y="0"/>
                  </a:moveTo>
                  <a:lnTo>
                    <a:pt x="1493832" y="0"/>
                  </a:lnTo>
                  <a:lnTo>
                    <a:pt x="1867289" y="373458"/>
                  </a:lnTo>
                  <a:lnTo>
                    <a:pt x="1493832" y="746915"/>
                  </a:lnTo>
                  <a:lnTo>
                    <a:pt x="0" y="746915"/>
                  </a:lnTo>
                  <a:lnTo>
                    <a:pt x="373458" y="3734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sp3d z="762000" extrusionH="254000" prstMaterial="dkEdge">
              <a:bevelT w="1143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5477" tIns="101346" rIns="424130" bIns="101346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8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6889573" y="3474642"/>
              <a:ext cx="1867289" cy="746915"/>
            </a:xfrm>
            <a:custGeom>
              <a:avLst/>
              <a:gdLst>
                <a:gd name="connsiteX0" fmla="*/ 0 w 1867289"/>
                <a:gd name="connsiteY0" fmla="*/ 0 h 746915"/>
                <a:gd name="connsiteX1" fmla="*/ 1493832 w 1867289"/>
                <a:gd name="connsiteY1" fmla="*/ 0 h 746915"/>
                <a:gd name="connsiteX2" fmla="*/ 1867289 w 1867289"/>
                <a:gd name="connsiteY2" fmla="*/ 373458 h 746915"/>
                <a:gd name="connsiteX3" fmla="*/ 1493832 w 1867289"/>
                <a:gd name="connsiteY3" fmla="*/ 746915 h 746915"/>
                <a:gd name="connsiteX4" fmla="*/ 0 w 1867289"/>
                <a:gd name="connsiteY4" fmla="*/ 746915 h 746915"/>
                <a:gd name="connsiteX5" fmla="*/ 373458 w 1867289"/>
                <a:gd name="connsiteY5" fmla="*/ 373458 h 746915"/>
                <a:gd name="connsiteX6" fmla="*/ 0 w 1867289"/>
                <a:gd name="connsiteY6" fmla="*/ 0 h 74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7289" h="746915">
                  <a:moveTo>
                    <a:pt x="0" y="0"/>
                  </a:moveTo>
                  <a:lnTo>
                    <a:pt x="1493832" y="0"/>
                  </a:lnTo>
                  <a:lnTo>
                    <a:pt x="1867289" y="373458"/>
                  </a:lnTo>
                  <a:lnTo>
                    <a:pt x="1493832" y="746915"/>
                  </a:lnTo>
                  <a:lnTo>
                    <a:pt x="0" y="746915"/>
                  </a:lnTo>
                  <a:lnTo>
                    <a:pt x="373458" y="3734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sp3d z="1016000" extrusionH="254000" prstMaterial="dkEdge">
              <a:bevelT w="1143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5477" tIns="101346" rIns="424130" bIns="101346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800" kern="1200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04664"/>
            <a:ext cx="1085182" cy="1298561"/>
          </a:xfrm>
          <a:prstGeom prst="rect">
            <a:avLst/>
          </a:prstGeom>
        </p:spPr>
      </p:pic>
      <p:sp>
        <p:nvSpPr>
          <p:cNvPr id="23" name="Title 1"/>
          <p:cNvSpPr txBox="1">
            <a:spLocks/>
          </p:cNvSpPr>
          <p:nvPr/>
        </p:nvSpPr>
        <p:spPr>
          <a:xfrm>
            <a:off x="428596" y="0"/>
            <a:ext cx="5857916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W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Successive Industrial Revolutions</a:t>
            </a:r>
            <a:endParaRPr kumimoji="0" lang="en-ZW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graphicFrame>
        <p:nvGraphicFramePr>
          <p:cNvPr id="26" name="Diagram 25"/>
          <p:cNvGraphicFramePr/>
          <p:nvPr/>
        </p:nvGraphicFramePr>
        <p:xfrm>
          <a:off x="-396552" y="3284984"/>
          <a:ext cx="3600400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2123728" y="2780928"/>
          <a:ext cx="3456384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8" name="Diagram 27"/>
          <p:cNvGraphicFramePr/>
          <p:nvPr/>
        </p:nvGraphicFramePr>
        <p:xfrm>
          <a:off x="4211960" y="2060848"/>
          <a:ext cx="3312368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9" name="Diagram 28"/>
          <p:cNvGraphicFramePr/>
          <p:nvPr/>
        </p:nvGraphicFramePr>
        <p:xfrm>
          <a:off x="6300192" y="1124744"/>
          <a:ext cx="374441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CEA90-F4D6-4F39-BA3D-BE0B15AF1679}" type="datetime1">
              <a:rPr lang="en-ZW" smtClean="0"/>
              <a:t>5/30/2018</a:t>
            </a:fld>
            <a:endParaRPr lang="en-Z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732240" y="6237312"/>
            <a:ext cx="952872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81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8441"/>
            <a:ext cx="8640959" cy="1153185"/>
          </a:xfrm>
        </p:spPr>
        <p:txBody>
          <a:bodyPr>
            <a:noAutofit/>
          </a:bodyPr>
          <a:lstStyle/>
          <a:p>
            <a:r>
              <a:rPr lang="en-ZW" sz="2800" b="1" dirty="0" smtClean="0">
                <a:solidFill>
                  <a:srgbClr val="0070C0"/>
                </a:solidFill>
              </a:rPr>
              <a:t/>
            </a:r>
            <a:br>
              <a:rPr lang="en-ZW" sz="2800" b="1" dirty="0" smtClean="0">
                <a:solidFill>
                  <a:srgbClr val="0070C0"/>
                </a:solidFill>
              </a:rPr>
            </a:br>
            <a:r>
              <a:rPr lang="en-ZW" sz="2800" b="1" dirty="0" smtClean="0">
                <a:solidFill>
                  <a:srgbClr val="0070C0"/>
                </a:solidFill>
              </a:rPr>
              <a:t> Situation Analysis: A paradox of poverty and underdevelopment on a rich continent</a:t>
            </a:r>
            <a:endParaRPr lang="en-ZW" sz="2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7" cy="5488792"/>
          </a:xfrm>
        </p:spPr>
        <p:txBody>
          <a:bodyPr>
            <a:normAutofit/>
          </a:bodyPr>
          <a:lstStyle/>
          <a:p>
            <a:r>
              <a:rPr lang="en-ZW" sz="2800" dirty="0" smtClean="0"/>
              <a:t>Africa is endowed with mineral and other natural resources.</a:t>
            </a:r>
            <a:endParaRPr lang="en-ZW" sz="2800" dirty="0" smtClean="0">
              <a:solidFill>
                <a:schemeClr val="tx1"/>
              </a:solidFill>
            </a:endParaRPr>
          </a:p>
          <a:p>
            <a:r>
              <a:rPr lang="en-ZW" sz="2800" dirty="0" smtClean="0">
                <a:solidFill>
                  <a:schemeClr val="tx1"/>
                </a:solidFill>
              </a:rPr>
              <a:t>Thousands of successful candidates graduate each year while underdevelopment, poverty, hunger, corruption and numerous other challenges persist across the ‘</a:t>
            </a:r>
            <a:r>
              <a:rPr lang="en-ZW" sz="2800" dirty="0" smtClean="0">
                <a:solidFill>
                  <a:schemeClr val="accent3">
                    <a:lumMod val="50000"/>
                  </a:schemeClr>
                </a:solidFill>
              </a:rPr>
              <a:t>rich</a:t>
            </a:r>
            <a:r>
              <a:rPr lang="en-ZW" sz="2800" dirty="0" smtClean="0">
                <a:solidFill>
                  <a:schemeClr val="tx1"/>
                </a:solidFill>
              </a:rPr>
              <a:t>’ continent.</a:t>
            </a:r>
          </a:p>
          <a:p>
            <a:r>
              <a:rPr lang="en-ZW" sz="2800" dirty="0" smtClean="0"/>
              <a:t>The role of universities in national development is under increasing scrutiny internationally.</a:t>
            </a:r>
            <a:endParaRPr lang="en-ZW" sz="2800" dirty="0" smtClean="0">
              <a:solidFill>
                <a:schemeClr val="tx1"/>
              </a:solidFill>
            </a:endParaRPr>
          </a:p>
          <a:p>
            <a:r>
              <a:rPr lang="en-ZW" sz="2800" dirty="0">
                <a:solidFill>
                  <a:schemeClr val="tx1"/>
                </a:solidFill>
              </a:rPr>
              <a:t>Public and private sector </a:t>
            </a:r>
            <a:r>
              <a:rPr lang="en-ZW" sz="2800" dirty="0" smtClean="0">
                <a:solidFill>
                  <a:schemeClr val="tx1"/>
                </a:solidFill>
              </a:rPr>
              <a:t>stakeholders; </a:t>
            </a:r>
            <a:r>
              <a:rPr lang="en-ZW" sz="2800" dirty="0">
                <a:solidFill>
                  <a:schemeClr val="tx1"/>
                </a:solidFill>
              </a:rPr>
              <a:t>students, parents, legislators, and the general populace question the quality and relevance of university </a:t>
            </a:r>
            <a:r>
              <a:rPr lang="en-ZW" sz="2800" dirty="0" smtClean="0">
                <a:solidFill>
                  <a:schemeClr val="tx1"/>
                </a:solidFill>
              </a:rPr>
              <a:t>education.</a:t>
            </a:r>
          </a:p>
          <a:p>
            <a:pPr>
              <a:buNone/>
            </a:pPr>
            <a:endParaRPr lang="en-ZW" sz="2400" dirty="0" smtClean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380312" y="6191250"/>
            <a:ext cx="1268388" cy="476250"/>
          </a:xfrm>
        </p:spPr>
        <p:txBody>
          <a:bodyPr/>
          <a:lstStyle/>
          <a:p>
            <a:fld id="{5F5F1698-1204-4566-9837-9D63297942E6}" type="datetime1">
              <a:rPr lang="en-ZW" smtClean="0"/>
              <a:t>5/30/2018</a:t>
            </a:fld>
            <a:endParaRPr lang="en-ZW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876256" y="6237312"/>
            <a:ext cx="648072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25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562074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Embracing IR 4.0 – Challenge for Universities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B8750-5568-4C07-9E4D-6760A5E07937}" type="datetime1">
              <a:rPr lang="en-ZW" smtClean="0"/>
              <a:t>5/30/2018</a:t>
            </a:fld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8928992" cy="5472608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Challenges confronting communities are increasingly becoming complex.</a:t>
            </a:r>
          </a:p>
          <a:p>
            <a:r>
              <a:rPr lang="en-US" sz="3400" dirty="0" smtClean="0"/>
              <a:t>Universities need to adopt interdisciplinary teaching, research and innovation to prepare human resources capable of dealing with evolving technologies transforming spaces such as: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physical (e.g., intelligent robots, autonomous drones, driverless cars, 3D printing, and smart sensors);</a:t>
            </a:r>
          </a:p>
          <a:p>
            <a:pPr lvl="1"/>
            <a:r>
              <a:rPr lang="en-US" dirty="0" smtClean="0"/>
              <a:t>digital (e.g., the internet of things, automated services, and big data sets); and</a:t>
            </a:r>
          </a:p>
          <a:p>
            <a:pPr lvl="1"/>
            <a:r>
              <a:rPr lang="en-US" dirty="0" smtClean="0"/>
              <a:t>biological (e.g., synthetic biology, individual genetic make-up, and bio-printing) technologies.</a:t>
            </a:r>
          </a:p>
          <a:p>
            <a:r>
              <a:rPr lang="en-US" sz="3100" dirty="0" smtClean="0"/>
              <a:t>Maximum production requires efficient systems in agriculture, mining and manufacturing industry. </a:t>
            </a:r>
            <a:r>
              <a:rPr lang="en-US" sz="3100" i="1" dirty="0" smtClean="0">
                <a:solidFill>
                  <a:schemeClr val="accent3">
                    <a:lumMod val="50000"/>
                  </a:schemeClr>
                </a:solidFill>
              </a:rPr>
              <a:t>– ZISCOs? </a:t>
            </a:r>
          </a:p>
          <a:p>
            <a:r>
              <a:rPr lang="en-US" sz="3100" dirty="0" smtClean="0"/>
              <a:t>Most skills emphasized today will be redundant in the next 40 years due to the rapid industrial transformation taking place under IR 4.0: </a:t>
            </a:r>
            <a:r>
              <a:rPr lang="en-US" sz="3100" i="1" dirty="0" smtClean="0">
                <a:solidFill>
                  <a:srgbClr val="10742F"/>
                </a:solidFill>
              </a:rPr>
              <a:t>Adaptability - key attribute of our graduates.</a:t>
            </a:r>
          </a:p>
          <a:p>
            <a:r>
              <a:rPr lang="en-US" sz="3100" dirty="0" smtClean="0">
                <a:solidFill>
                  <a:srgbClr val="FF0000"/>
                </a:solidFill>
              </a:rPr>
              <a:t>Consequences of missing IR 4.0 will be more detrimental than was the case with previous industrial revolutions.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04248" y="6237312"/>
            <a:ext cx="880864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0609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Creating Interdisciplinary Campus Cultures (</a:t>
            </a:r>
            <a:r>
              <a:rPr lang="en-US" sz="2800" b="1" dirty="0" err="1" smtClean="0">
                <a:solidFill>
                  <a:srgbClr val="0070C0"/>
                </a:solidFill>
              </a:rPr>
              <a:t>IdCC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6F19-60FD-4C67-8713-0213719AA68B}" type="datetime1">
              <a:rPr lang="en-ZW" smtClean="0"/>
              <a:t>5/30/2018</a:t>
            </a:fld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8928992" cy="5039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Internationally, a major paradigm shift is already taking place in higher education institutions (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crumbling silos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Interdisciplinarity</a:t>
            </a:r>
            <a:r>
              <a:rPr lang="en-US" dirty="0" smtClean="0"/>
              <a:t> has become a mantra for change in the twenty-first century (Klein, 2010).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There is Growing literature and it is now a feature in Calls for Proposals.</a:t>
            </a:r>
          </a:p>
          <a:p>
            <a:r>
              <a:rPr lang="en-US" dirty="0" smtClean="0"/>
              <a:t>As a university, I believe there is merit in re-</a:t>
            </a:r>
            <a:r>
              <a:rPr lang="en-US" dirty="0" err="1" smtClean="0"/>
              <a:t>emphasing</a:t>
            </a:r>
            <a:r>
              <a:rPr lang="en-US" dirty="0" smtClean="0"/>
              <a:t> inter-</a:t>
            </a:r>
            <a:r>
              <a:rPr lang="en-US" dirty="0" err="1" smtClean="0"/>
              <a:t>disciplinarity</a:t>
            </a:r>
            <a:r>
              <a:rPr lang="en-US" dirty="0" smtClean="0"/>
              <a:t> to </a:t>
            </a:r>
            <a:r>
              <a:rPr lang="en-US" dirty="0" err="1" smtClean="0"/>
              <a:t>optimise</a:t>
            </a:r>
            <a:r>
              <a:rPr lang="en-US" dirty="0" smtClean="0"/>
              <a:t> resource </a:t>
            </a:r>
            <a:r>
              <a:rPr lang="en-US" dirty="0" err="1" smtClean="0"/>
              <a:t>utilisation</a:t>
            </a:r>
            <a:r>
              <a:rPr lang="en-US" dirty="0" smtClean="0"/>
              <a:t> and our diversified strengths to address the challenges faced by our communities.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endParaRPr lang="en-US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04248" y="6237312"/>
            <a:ext cx="952872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6"/>
          <p:cNvGrpSpPr/>
          <p:nvPr/>
        </p:nvGrpSpPr>
        <p:grpSpPr>
          <a:xfrm>
            <a:off x="323528" y="1268760"/>
            <a:ext cx="1714977" cy="1712765"/>
            <a:chOff x="560625" y="2276278"/>
            <a:chExt cx="1154211" cy="1152722"/>
          </a:xfrm>
          <a:solidFill>
            <a:srgbClr val="ADE900"/>
          </a:solidFill>
        </p:grpSpPr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632856" y="2347020"/>
              <a:ext cx="1011238" cy="1011238"/>
            </a:xfrm>
            <a:custGeom>
              <a:avLst/>
              <a:gdLst/>
              <a:ahLst/>
              <a:cxnLst>
                <a:cxn ang="0">
                  <a:pos x="572" y="286"/>
                </a:cxn>
                <a:cxn ang="0">
                  <a:pos x="286" y="573"/>
                </a:cxn>
                <a:cxn ang="0">
                  <a:pos x="0" y="286"/>
                </a:cxn>
                <a:cxn ang="0">
                  <a:pos x="286" y="0"/>
                </a:cxn>
                <a:cxn ang="0">
                  <a:pos x="572" y="286"/>
                </a:cxn>
                <a:cxn ang="0">
                  <a:pos x="286" y="527"/>
                </a:cxn>
                <a:cxn ang="0">
                  <a:pos x="526" y="286"/>
                </a:cxn>
                <a:cxn ang="0">
                  <a:pos x="286" y="46"/>
                </a:cxn>
                <a:cxn ang="0">
                  <a:pos x="46" y="286"/>
                </a:cxn>
                <a:cxn ang="0">
                  <a:pos x="286" y="527"/>
                </a:cxn>
              </a:cxnLst>
              <a:rect l="0" t="0" r="r" b="b"/>
              <a:pathLst>
                <a:path w="572" h="573">
                  <a:moveTo>
                    <a:pt x="572" y="286"/>
                  </a:moveTo>
                  <a:cubicBezTo>
                    <a:pt x="572" y="444"/>
                    <a:pt x="444" y="573"/>
                    <a:pt x="286" y="573"/>
                  </a:cubicBezTo>
                  <a:cubicBezTo>
                    <a:pt x="128" y="573"/>
                    <a:pt x="0" y="444"/>
                    <a:pt x="0" y="286"/>
                  </a:cubicBezTo>
                  <a:cubicBezTo>
                    <a:pt x="0" y="128"/>
                    <a:pt x="128" y="0"/>
                    <a:pt x="286" y="0"/>
                  </a:cubicBezTo>
                  <a:cubicBezTo>
                    <a:pt x="444" y="0"/>
                    <a:pt x="572" y="128"/>
                    <a:pt x="572" y="286"/>
                  </a:cubicBezTo>
                  <a:close/>
                  <a:moveTo>
                    <a:pt x="286" y="527"/>
                  </a:moveTo>
                  <a:cubicBezTo>
                    <a:pt x="419" y="527"/>
                    <a:pt x="526" y="419"/>
                    <a:pt x="526" y="286"/>
                  </a:cubicBezTo>
                  <a:cubicBezTo>
                    <a:pt x="526" y="154"/>
                    <a:pt x="419" y="46"/>
                    <a:pt x="286" y="46"/>
                  </a:cubicBezTo>
                  <a:cubicBezTo>
                    <a:pt x="153" y="46"/>
                    <a:pt x="46" y="154"/>
                    <a:pt x="46" y="286"/>
                  </a:cubicBezTo>
                  <a:cubicBezTo>
                    <a:pt x="46" y="419"/>
                    <a:pt x="153" y="527"/>
                    <a:pt x="286" y="5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069223" y="2276278"/>
              <a:ext cx="136272" cy="126591"/>
            </a:xfrm>
            <a:custGeom>
              <a:avLst/>
              <a:gdLst/>
              <a:ahLst/>
              <a:cxnLst>
                <a:cxn ang="0">
                  <a:pos x="67" y="35"/>
                </a:cxn>
                <a:cxn ang="0">
                  <a:pos x="67" y="10"/>
                </a:cxn>
                <a:cxn ang="0">
                  <a:pos x="57" y="0"/>
                </a:cxn>
                <a:cxn ang="0">
                  <a:pos x="21" y="0"/>
                </a:cxn>
                <a:cxn ang="0">
                  <a:pos x="11" y="10"/>
                </a:cxn>
                <a:cxn ang="0">
                  <a:pos x="11" y="35"/>
                </a:cxn>
                <a:cxn ang="0">
                  <a:pos x="0" y="43"/>
                </a:cxn>
                <a:cxn ang="0">
                  <a:pos x="0" y="62"/>
                </a:cxn>
                <a:cxn ang="0">
                  <a:pos x="10" y="72"/>
                </a:cxn>
                <a:cxn ang="0">
                  <a:pos x="39" y="72"/>
                </a:cxn>
                <a:cxn ang="0">
                  <a:pos x="67" y="72"/>
                </a:cxn>
                <a:cxn ang="0">
                  <a:pos x="77" y="62"/>
                </a:cxn>
                <a:cxn ang="0">
                  <a:pos x="77" y="43"/>
                </a:cxn>
                <a:cxn ang="0">
                  <a:pos x="67" y="35"/>
                </a:cxn>
              </a:cxnLst>
              <a:rect l="0" t="0" r="r" b="b"/>
              <a:pathLst>
                <a:path w="77" h="72">
                  <a:moveTo>
                    <a:pt x="67" y="35"/>
                  </a:moveTo>
                  <a:cubicBezTo>
                    <a:pt x="67" y="30"/>
                    <a:pt x="67" y="10"/>
                    <a:pt x="67" y="10"/>
                  </a:cubicBezTo>
                  <a:cubicBezTo>
                    <a:pt x="67" y="4"/>
                    <a:pt x="62" y="0"/>
                    <a:pt x="5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1" y="4"/>
                    <a:pt x="11" y="10"/>
                  </a:cubicBezTo>
                  <a:cubicBezTo>
                    <a:pt x="11" y="10"/>
                    <a:pt x="11" y="30"/>
                    <a:pt x="11" y="35"/>
                  </a:cubicBezTo>
                  <a:cubicBezTo>
                    <a:pt x="11" y="40"/>
                    <a:pt x="0" y="43"/>
                    <a:pt x="0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8"/>
                    <a:pt x="5" y="72"/>
                    <a:pt x="10" y="72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73" y="72"/>
                    <a:pt x="77" y="68"/>
                    <a:pt x="77" y="62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67" y="40"/>
                    <a:pt x="67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874868" y="2304575"/>
              <a:ext cx="151909" cy="157122"/>
            </a:xfrm>
            <a:custGeom>
              <a:avLst/>
              <a:gdLst/>
              <a:ahLst/>
              <a:cxnLst>
                <a:cxn ang="0">
                  <a:pos x="63" y="30"/>
                </a:cxn>
                <a:cxn ang="0">
                  <a:pos x="54" y="7"/>
                </a:cxn>
                <a:cxn ang="0">
                  <a:pos x="40" y="2"/>
                </a:cxn>
                <a:cxn ang="0">
                  <a:pos x="7" y="15"/>
                </a:cxn>
                <a:cxn ang="0">
                  <a:pos x="2" y="29"/>
                </a:cxn>
                <a:cxn ang="0">
                  <a:pos x="12" y="52"/>
                </a:cxn>
                <a:cxn ang="0">
                  <a:pos x="5" y="63"/>
                </a:cxn>
                <a:cxn ang="0">
                  <a:pos x="12" y="81"/>
                </a:cxn>
                <a:cxn ang="0">
                  <a:pos x="25" y="87"/>
                </a:cxn>
                <a:cxn ang="0">
                  <a:pos x="52" y="76"/>
                </a:cxn>
                <a:cxn ang="0">
                  <a:pos x="78" y="65"/>
                </a:cxn>
                <a:cxn ang="0">
                  <a:pos x="83" y="52"/>
                </a:cxn>
                <a:cxn ang="0">
                  <a:pos x="76" y="33"/>
                </a:cxn>
                <a:cxn ang="0">
                  <a:pos x="63" y="30"/>
                </a:cxn>
              </a:cxnLst>
              <a:rect l="0" t="0" r="r" b="b"/>
              <a:pathLst>
                <a:path w="86" h="89">
                  <a:moveTo>
                    <a:pt x="63" y="30"/>
                  </a:moveTo>
                  <a:cubicBezTo>
                    <a:pt x="61" y="26"/>
                    <a:pt x="54" y="7"/>
                    <a:pt x="54" y="7"/>
                  </a:cubicBezTo>
                  <a:cubicBezTo>
                    <a:pt x="51" y="2"/>
                    <a:pt x="45" y="0"/>
                    <a:pt x="40" y="2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2" y="18"/>
                    <a:pt x="0" y="23"/>
                    <a:pt x="2" y="29"/>
                  </a:cubicBezTo>
                  <a:cubicBezTo>
                    <a:pt x="2" y="29"/>
                    <a:pt x="10" y="47"/>
                    <a:pt x="12" y="52"/>
                  </a:cubicBezTo>
                  <a:cubicBezTo>
                    <a:pt x="13" y="56"/>
                    <a:pt x="5" y="63"/>
                    <a:pt x="5" y="63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14" y="86"/>
                    <a:pt x="20" y="89"/>
                    <a:pt x="25" y="87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83" y="63"/>
                    <a:pt x="86" y="57"/>
                    <a:pt x="83" y="52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6" y="33"/>
                    <a:pt x="65" y="35"/>
                    <a:pt x="63" y="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699875" y="2415528"/>
              <a:ext cx="163079" cy="162334"/>
            </a:xfrm>
            <a:custGeom>
              <a:avLst/>
              <a:gdLst/>
              <a:ahLst/>
              <a:cxnLst>
                <a:cxn ang="0">
                  <a:pos x="61" y="21"/>
                </a:cxn>
                <a:cxn ang="0">
                  <a:pos x="44" y="4"/>
                </a:cxn>
                <a:cxn ang="0">
                  <a:pos x="30" y="4"/>
                </a:cxn>
                <a:cxn ang="0">
                  <a:pos x="4" y="29"/>
                </a:cxn>
                <a:cxn ang="0">
                  <a:pos x="4" y="43"/>
                </a:cxn>
                <a:cxn ang="0">
                  <a:pos x="22" y="61"/>
                </a:cxn>
                <a:cxn ang="0">
                  <a:pos x="20" y="74"/>
                </a:cxn>
                <a:cxn ang="0">
                  <a:pos x="34" y="88"/>
                </a:cxn>
                <a:cxn ang="0">
                  <a:pos x="48" y="88"/>
                </a:cxn>
                <a:cxn ang="0">
                  <a:pos x="68" y="68"/>
                </a:cxn>
                <a:cxn ang="0">
                  <a:pos x="88" y="48"/>
                </a:cxn>
                <a:cxn ang="0">
                  <a:pos x="88" y="33"/>
                </a:cxn>
                <a:cxn ang="0">
                  <a:pos x="75" y="19"/>
                </a:cxn>
                <a:cxn ang="0">
                  <a:pos x="61" y="21"/>
                </a:cxn>
              </a:cxnLst>
              <a:rect l="0" t="0" r="r" b="b"/>
              <a:pathLst>
                <a:path w="92" h="92">
                  <a:moveTo>
                    <a:pt x="61" y="21"/>
                  </a:moveTo>
                  <a:cubicBezTo>
                    <a:pt x="58" y="18"/>
                    <a:pt x="44" y="4"/>
                    <a:pt x="44" y="4"/>
                  </a:cubicBezTo>
                  <a:cubicBezTo>
                    <a:pt x="40" y="0"/>
                    <a:pt x="33" y="0"/>
                    <a:pt x="30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0" y="33"/>
                    <a:pt x="0" y="39"/>
                    <a:pt x="4" y="43"/>
                  </a:cubicBezTo>
                  <a:cubicBezTo>
                    <a:pt x="4" y="43"/>
                    <a:pt x="19" y="57"/>
                    <a:pt x="22" y="61"/>
                  </a:cubicBezTo>
                  <a:cubicBezTo>
                    <a:pt x="25" y="64"/>
                    <a:pt x="20" y="74"/>
                    <a:pt x="20" y="74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38" y="92"/>
                    <a:pt x="44" y="92"/>
                    <a:pt x="48" y="8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2" y="44"/>
                    <a:pt x="92" y="37"/>
                    <a:pt x="88" y="33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19"/>
                    <a:pt x="65" y="25"/>
                    <a:pt x="61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588922" y="2588287"/>
              <a:ext cx="157122" cy="151909"/>
            </a:xfrm>
            <a:custGeom>
              <a:avLst/>
              <a:gdLst/>
              <a:ahLst/>
              <a:cxnLst>
                <a:cxn ang="0">
                  <a:pos x="52" y="12"/>
                </a:cxn>
                <a:cxn ang="0">
                  <a:pos x="29" y="2"/>
                </a:cxn>
                <a:cxn ang="0">
                  <a:pos x="16" y="8"/>
                </a:cxn>
                <a:cxn ang="0">
                  <a:pos x="2" y="41"/>
                </a:cxn>
                <a:cxn ang="0">
                  <a:pos x="8" y="54"/>
                </a:cxn>
                <a:cxn ang="0">
                  <a:pos x="31" y="64"/>
                </a:cxn>
                <a:cxn ang="0">
                  <a:pos x="34" y="76"/>
                </a:cxn>
                <a:cxn ang="0">
                  <a:pos x="52" y="84"/>
                </a:cxn>
                <a:cxn ang="0">
                  <a:pos x="65" y="78"/>
                </a:cxn>
                <a:cxn ang="0">
                  <a:pos x="76" y="52"/>
                </a:cxn>
                <a:cxn ang="0">
                  <a:pos x="87" y="26"/>
                </a:cxn>
                <a:cxn ang="0">
                  <a:pos x="82" y="13"/>
                </a:cxn>
                <a:cxn ang="0">
                  <a:pos x="63" y="5"/>
                </a:cxn>
                <a:cxn ang="0">
                  <a:pos x="52" y="12"/>
                </a:cxn>
              </a:cxnLst>
              <a:rect l="0" t="0" r="r" b="b"/>
              <a:pathLst>
                <a:path w="89" h="86">
                  <a:moveTo>
                    <a:pt x="52" y="12"/>
                  </a:moveTo>
                  <a:cubicBezTo>
                    <a:pt x="48" y="10"/>
                    <a:pt x="29" y="2"/>
                    <a:pt x="29" y="2"/>
                  </a:cubicBezTo>
                  <a:cubicBezTo>
                    <a:pt x="24" y="0"/>
                    <a:pt x="18" y="3"/>
                    <a:pt x="16" y="8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0" y="46"/>
                    <a:pt x="3" y="52"/>
                    <a:pt x="8" y="54"/>
                  </a:cubicBezTo>
                  <a:cubicBezTo>
                    <a:pt x="8" y="54"/>
                    <a:pt x="26" y="62"/>
                    <a:pt x="31" y="64"/>
                  </a:cubicBezTo>
                  <a:cubicBezTo>
                    <a:pt x="35" y="65"/>
                    <a:pt x="34" y="76"/>
                    <a:pt x="34" y="76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7" y="86"/>
                    <a:pt x="63" y="84"/>
                    <a:pt x="65" y="78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9" y="21"/>
                    <a:pt x="87" y="15"/>
                    <a:pt x="82" y="13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57" y="14"/>
                    <a:pt x="52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560625" y="2784876"/>
              <a:ext cx="128825" cy="135527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10" y="10"/>
                </a:cxn>
                <a:cxn ang="0">
                  <a:pos x="0" y="21"/>
                </a:cxn>
                <a:cxn ang="0">
                  <a:pos x="0" y="56"/>
                </a:cxn>
                <a:cxn ang="0">
                  <a:pos x="10" y="66"/>
                </a:cxn>
                <a:cxn ang="0">
                  <a:pos x="35" y="66"/>
                </a:cxn>
                <a:cxn ang="0">
                  <a:pos x="43" y="77"/>
                </a:cxn>
                <a:cxn ang="0">
                  <a:pos x="63" y="77"/>
                </a:cxn>
                <a:cxn ang="0">
                  <a:pos x="73" y="67"/>
                </a:cxn>
                <a:cxn ang="0">
                  <a:pos x="73" y="38"/>
                </a:cxn>
                <a:cxn ang="0">
                  <a:pos x="73" y="10"/>
                </a:cxn>
                <a:cxn ang="0">
                  <a:pos x="63" y="0"/>
                </a:cxn>
                <a:cxn ang="0">
                  <a:pos x="43" y="0"/>
                </a:cxn>
                <a:cxn ang="0">
                  <a:pos x="35" y="10"/>
                </a:cxn>
              </a:cxnLst>
              <a:rect l="0" t="0" r="r" b="b"/>
              <a:pathLst>
                <a:path w="73" h="77">
                  <a:moveTo>
                    <a:pt x="35" y="10"/>
                  </a:moveTo>
                  <a:cubicBezTo>
                    <a:pt x="30" y="10"/>
                    <a:pt x="10" y="10"/>
                    <a:pt x="10" y="10"/>
                  </a:cubicBezTo>
                  <a:cubicBezTo>
                    <a:pt x="5" y="10"/>
                    <a:pt x="0" y="15"/>
                    <a:pt x="0" y="21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2"/>
                    <a:pt x="5" y="66"/>
                    <a:pt x="10" y="66"/>
                  </a:cubicBezTo>
                  <a:cubicBezTo>
                    <a:pt x="10" y="66"/>
                    <a:pt x="30" y="66"/>
                    <a:pt x="35" y="66"/>
                  </a:cubicBezTo>
                  <a:cubicBezTo>
                    <a:pt x="40" y="66"/>
                    <a:pt x="43" y="77"/>
                    <a:pt x="4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8" y="77"/>
                    <a:pt x="73" y="72"/>
                    <a:pt x="73" y="67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4"/>
                    <a:pt x="68" y="0"/>
                    <a:pt x="6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0" y="10"/>
                    <a:pt x="35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588922" y="2965081"/>
              <a:ext cx="157122" cy="14967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8" y="32"/>
                </a:cxn>
                <a:cxn ang="0">
                  <a:pos x="2" y="45"/>
                </a:cxn>
                <a:cxn ang="0">
                  <a:pos x="16" y="78"/>
                </a:cxn>
                <a:cxn ang="0">
                  <a:pos x="29" y="83"/>
                </a:cxn>
                <a:cxn ang="0">
                  <a:pos x="52" y="74"/>
                </a:cxn>
                <a:cxn ang="0">
                  <a:pos x="63" y="81"/>
                </a:cxn>
                <a:cxn ang="0">
                  <a:pos x="82" y="73"/>
                </a:cxn>
                <a:cxn ang="0">
                  <a:pos x="87" y="60"/>
                </a:cxn>
                <a:cxn ang="0">
                  <a:pos x="76" y="33"/>
                </a:cxn>
                <a:cxn ang="0">
                  <a:pos x="65" y="7"/>
                </a:cxn>
                <a:cxn ang="0">
                  <a:pos x="52" y="2"/>
                </a:cxn>
                <a:cxn ang="0">
                  <a:pos x="34" y="9"/>
                </a:cxn>
                <a:cxn ang="0">
                  <a:pos x="31" y="22"/>
                </a:cxn>
              </a:cxnLst>
              <a:rect l="0" t="0" r="r" b="b"/>
              <a:pathLst>
                <a:path w="89" h="85">
                  <a:moveTo>
                    <a:pt x="31" y="22"/>
                  </a:moveTo>
                  <a:cubicBezTo>
                    <a:pt x="26" y="24"/>
                    <a:pt x="8" y="32"/>
                    <a:pt x="8" y="32"/>
                  </a:cubicBezTo>
                  <a:cubicBezTo>
                    <a:pt x="3" y="34"/>
                    <a:pt x="0" y="40"/>
                    <a:pt x="2" y="45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8" y="83"/>
                    <a:pt x="24" y="85"/>
                    <a:pt x="29" y="83"/>
                  </a:cubicBezTo>
                  <a:cubicBezTo>
                    <a:pt x="29" y="83"/>
                    <a:pt x="48" y="76"/>
                    <a:pt x="52" y="74"/>
                  </a:cubicBezTo>
                  <a:cubicBezTo>
                    <a:pt x="57" y="72"/>
                    <a:pt x="63" y="81"/>
                    <a:pt x="63" y="81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7" y="71"/>
                    <a:pt x="89" y="65"/>
                    <a:pt x="87" y="60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65" y="7"/>
                    <a:pt x="65" y="7"/>
                    <a:pt x="65" y="7"/>
                  </a:cubicBezTo>
                  <a:cubicBezTo>
                    <a:pt x="63" y="2"/>
                    <a:pt x="57" y="0"/>
                    <a:pt x="52" y="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4" y="9"/>
                    <a:pt x="35" y="20"/>
                    <a:pt x="31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699875" y="3127416"/>
              <a:ext cx="163079" cy="162334"/>
            </a:xfrm>
            <a:custGeom>
              <a:avLst/>
              <a:gdLst/>
              <a:ahLst/>
              <a:cxnLst>
                <a:cxn ang="0">
                  <a:pos x="22" y="31"/>
                </a:cxn>
                <a:cxn ang="0">
                  <a:pos x="4" y="48"/>
                </a:cxn>
                <a:cxn ang="0">
                  <a:pos x="4" y="63"/>
                </a:cxn>
                <a:cxn ang="0">
                  <a:pos x="30" y="88"/>
                </a:cxn>
                <a:cxn ang="0">
                  <a:pos x="44" y="88"/>
                </a:cxn>
                <a:cxn ang="0">
                  <a:pos x="62" y="70"/>
                </a:cxn>
                <a:cxn ang="0">
                  <a:pos x="75" y="72"/>
                </a:cxn>
                <a:cxn ang="0">
                  <a:pos x="88" y="58"/>
                </a:cxn>
                <a:cxn ang="0">
                  <a:pos x="88" y="44"/>
                </a:cxn>
                <a:cxn ang="0">
                  <a:pos x="68" y="24"/>
                </a:cxn>
                <a:cxn ang="0">
                  <a:pos x="48" y="4"/>
                </a:cxn>
                <a:cxn ang="0">
                  <a:pos x="34" y="4"/>
                </a:cxn>
                <a:cxn ang="0">
                  <a:pos x="20" y="18"/>
                </a:cxn>
                <a:cxn ang="0">
                  <a:pos x="22" y="31"/>
                </a:cxn>
              </a:cxnLst>
              <a:rect l="0" t="0" r="r" b="b"/>
              <a:pathLst>
                <a:path w="92" h="92">
                  <a:moveTo>
                    <a:pt x="22" y="31"/>
                  </a:moveTo>
                  <a:cubicBezTo>
                    <a:pt x="19" y="34"/>
                    <a:pt x="4" y="48"/>
                    <a:pt x="4" y="48"/>
                  </a:cubicBezTo>
                  <a:cubicBezTo>
                    <a:pt x="0" y="52"/>
                    <a:pt x="0" y="59"/>
                    <a:pt x="4" y="63"/>
                  </a:cubicBezTo>
                  <a:cubicBezTo>
                    <a:pt x="30" y="88"/>
                    <a:pt x="30" y="88"/>
                    <a:pt x="30" y="88"/>
                  </a:cubicBezTo>
                  <a:cubicBezTo>
                    <a:pt x="33" y="92"/>
                    <a:pt x="40" y="92"/>
                    <a:pt x="44" y="88"/>
                  </a:cubicBezTo>
                  <a:cubicBezTo>
                    <a:pt x="44" y="88"/>
                    <a:pt x="58" y="74"/>
                    <a:pt x="62" y="70"/>
                  </a:cubicBezTo>
                  <a:cubicBezTo>
                    <a:pt x="65" y="67"/>
                    <a:pt x="75" y="72"/>
                    <a:pt x="75" y="72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92" y="54"/>
                    <a:pt x="92" y="48"/>
                    <a:pt x="88" y="44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4" y="0"/>
                    <a:pt x="38" y="0"/>
                    <a:pt x="34" y="4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6" y="27"/>
                    <a:pt x="22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874868" y="3243581"/>
              <a:ext cx="151909" cy="157122"/>
            </a:xfrm>
            <a:custGeom>
              <a:avLst/>
              <a:gdLst/>
              <a:ahLst/>
              <a:cxnLst>
                <a:cxn ang="0">
                  <a:pos x="12" y="37"/>
                </a:cxn>
                <a:cxn ang="0">
                  <a:pos x="2" y="60"/>
                </a:cxn>
                <a:cxn ang="0">
                  <a:pos x="7" y="73"/>
                </a:cxn>
                <a:cxn ang="0">
                  <a:pos x="40" y="87"/>
                </a:cxn>
                <a:cxn ang="0">
                  <a:pos x="54" y="81"/>
                </a:cxn>
                <a:cxn ang="0">
                  <a:pos x="63" y="58"/>
                </a:cxn>
                <a:cxn ang="0">
                  <a:pos x="76" y="55"/>
                </a:cxn>
                <a:cxn ang="0">
                  <a:pos x="83" y="37"/>
                </a:cxn>
                <a:cxn ang="0">
                  <a:pos x="78" y="24"/>
                </a:cxn>
                <a:cxn ang="0">
                  <a:pos x="52" y="13"/>
                </a:cxn>
                <a:cxn ang="0">
                  <a:pos x="25" y="2"/>
                </a:cxn>
                <a:cxn ang="0">
                  <a:pos x="12" y="7"/>
                </a:cxn>
                <a:cxn ang="0">
                  <a:pos x="5" y="26"/>
                </a:cxn>
                <a:cxn ang="0">
                  <a:pos x="12" y="37"/>
                </a:cxn>
              </a:cxnLst>
              <a:rect l="0" t="0" r="r" b="b"/>
              <a:pathLst>
                <a:path w="86" h="89">
                  <a:moveTo>
                    <a:pt x="12" y="37"/>
                  </a:moveTo>
                  <a:cubicBezTo>
                    <a:pt x="10" y="41"/>
                    <a:pt x="2" y="60"/>
                    <a:pt x="2" y="60"/>
                  </a:cubicBezTo>
                  <a:cubicBezTo>
                    <a:pt x="0" y="65"/>
                    <a:pt x="2" y="71"/>
                    <a:pt x="7" y="73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5" y="89"/>
                    <a:pt x="51" y="87"/>
                    <a:pt x="54" y="81"/>
                  </a:cubicBezTo>
                  <a:cubicBezTo>
                    <a:pt x="54" y="81"/>
                    <a:pt x="61" y="63"/>
                    <a:pt x="63" y="58"/>
                  </a:cubicBezTo>
                  <a:cubicBezTo>
                    <a:pt x="65" y="54"/>
                    <a:pt x="76" y="55"/>
                    <a:pt x="76" y="55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6" y="32"/>
                    <a:pt x="83" y="26"/>
                    <a:pt x="78" y="24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0" y="0"/>
                    <a:pt x="14" y="2"/>
                    <a:pt x="12" y="7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13" y="32"/>
                    <a:pt x="12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1069223" y="3300175"/>
              <a:ext cx="136272" cy="128825"/>
            </a:xfrm>
            <a:custGeom>
              <a:avLst/>
              <a:gdLst/>
              <a:ahLst/>
              <a:cxnLst>
                <a:cxn ang="0">
                  <a:pos x="11" y="38"/>
                </a:cxn>
                <a:cxn ang="0">
                  <a:pos x="11" y="63"/>
                </a:cxn>
                <a:cxn ang="0">
                  <a:pos x="21" y="73"/>
                </a:cxn>
                <a:cxn ang="0">
                  <a:pos x="57" y="73"/>
                </a:cxn>
                <a:cxn ang="0">
                  <a:pos x="67" y="63"/>
                </a:cxn>
                <a:cxn ang="0">
                  <a:pos x="67" y="38"/>
                </a:cxn>
                <a:cxn ang="0">
                  <a:pos x="77" y="30"/>
                </a:cxn>
                <a:cxn ang="0">
                  <a:pos x="77" y="10"/>
                </a:cxn>
                <a:cxn ang="0">
                  <a:pos x="67" y="0"/>
                </a:cxn>
                <a:cxn ang="0">
                  <a:pos x="39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1" y="38"/>
                </a:cxn>
              </a:cxnLst>
              <a:rect l="0" t="0" r="r" b="b"/>
              <a:pathLst>
                <a:path w="77" h="73">
                  <a:moveTo>
                    <a:pt x="11" y="38"/>
                  </a:moveTo>
                  <a:cubicBezTo>
                    <a:pt x="11" y="43"/>
                    <a:pt x="11" y="63"/>
                    <a:pt x="11" y="63"/>
                  </a:cubicBezTo>
                  <a:cubicBezTo>
                    <a:pt x="11" y="68"/>
                    <a:pt x="15" y="73"/>
                    <a:pt x="21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62" y="73"/>
                    <a:pt x="67" y="68"/>
                    <a:pt x="67" y="63"/>
                  </a:cubicBezTo>
                  <a:cubicBezTo>
                    <a:pt x="67" y="63"/>
                    <a:pt x="67" y="43"/>
                    <a:pt x="67" y="38"/>
                  </a:cubicBezTo>
                  <a:cubicBezTo>
                    <a:pt x="67" y="33"/>
                    <a:pt x="77" y="30"/>
                    <a:pt x="77" y="30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5"/>
                    <a:pt x="73" y="0"/>
                    <a:pt x="6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1" y="33"/>
                    <a:pt x="11" y="3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1249428" y="3243581"/>
              <a:ext cx="152654" cy="157122"/>
            </a:xfrm>
            <a:custGeom>
              <a:avLst/>
              <a:gdLst/>
              <a:ahLst/>
              <a:cxnLst>
                <a:cxn ang="0">
                  <a:pos x="23" y="58"/>
                </a:cxn>
                <a:cxn ang="0">
                  <a:pos x="32" y="81"/>
                </a:cxn>
                <a:cxn ang="0">
                  <a:pos x="45" y="87"/>
                </a:cxn>
                <a:cxn ang="0">
                  <a:pos x="78" y="73"/>
                </a:cxn>
                <a:cxn ang="0">
                  <a:pos x="84" y="60"/>
                </a:cxn>
                <a:cxn ang="0">
                  <a:pos x="74" y="37"/>
                </a:cxn>
                <a:cxn ang="0">
                  <a:pos x="81" y="26"/>
                </a:cxn>
                <a:cxn ang="0">
                  <a:pos x="74" y="7"/>
                </a:cxn>
                <a:cxn ang="0">
                  <a:pos x="60" y="2"/>
                </a:cxn>
                <a:cxn ang="0">
                  <a:pos x="34" y="13"/>
                </a:cxn>
                <a:cxn ang="0">
                  <a:pos x="8" y="24"/>
                </a:cxn>
                <a:cxn ang="0">
                  <a:pos x="2" y="37"/>
                </a:cxn>
                <a:cxn ang="0">
                  <a:pos x="10" y="55"/>
                </a:cxn>
                <a:cxn ang="0">
                  <a:pos x="23" y="58"/>
                </a:cxn>
              </a:cxnLst>
              <a:rect l="0" t="0" r="r" b="b"/>
              <a:pathLst>
                <a:path w="86" h="89">
                  <a:moveTo>
                    <a:pt x="23" y="58"/>
                  </a:moveTo>
                  <a:cubicBezTo>
                    <a:pt x="24" y="63"/>
                    <a:pt x="32" y="81"/>
                    <a:pt x="32" y="81"/>
                  </a:cubicBezTo>
                  <a:cubicBezTo>
                    <a:pt x="34" y="87"/>
                    <a:pt x="40" y="89"/>
                    <a:pt x="45" y="8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83" y="71"/>
                    <a:pt x="86" y="65"/>
                    <a:pt x="84" y="60"/>
                  </a:cubicBezTo>
                  <a:cubicBezTo>
                    <a:pt x="84" y="60"/>
                    <a:pt x="76" y="41"/>
                    <a:pt x="74" y="37"/>
                  </a:cubicBezTo>
                  <a:cubicBezTo>
                    <a:pt x="72" y="32"/>
                    <a:pt x="81" y="26"/>
                    <a:pt x="81" y="2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1" y="2"/>
                    <a:pt x="66" y="0"/>
                    <a:pt x="60" y="2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3" y="26"/>
                    <a:pt x="0" y="32"/>
                    <a:pt x="2" y="37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21" y="54"/>
                    <a:pt x="23" y="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1412507" y="3127416"/>
              <a:ext cx="162334" cy="162334"/>
            </a:xfrm>
            <a:custGeom>
              <a:avLst/>
              <a:gdLst/>
              <a:ahLst/>
              <a:cxnLst>
                <a:cxn ang="0">
                  <a:pos x="31" y="70"/>
                </a:cxn>
                <a:cxn ang="0">
                  <a:pos x="49" y="88"/>
                </a:cxn>
                <a:cxn ang="0">
                  <a:pos x="63" y="88"/>
                </a:cxn>
                <a:cxn ang="0">
                  <a:pos x="88" y="63"/>
                </a:cxn>
                <a:cxn ang="0">
                  <a:pos x="88" y="48"/>
                </a:cxn>
                <a:cxn ang="0">
                  <a:pos x="71" y="31"/>
                </a:cxn>
                <a:cxn ang="0">
                  <a:pos x="73" y="18"/>
                </a:cxn>
                <a:cxn ang="0">
                  <a:pos x="59" y="4"/>
                </a:cxn>
                <a:cxn ang="0">
                  <a:pos x="45" y="4"/>
                </a:cxn>
                <a:cxn ang="0">
                  <a:pos x="24" y="24"/>
                </a:cxn>
                <a:cxn ang="0">
                  <a:pos x="4" y="44"/>
                </a:cxn>
                <a:cxn ang="0">
                  <a:pos x="4" y="58"/>
                </a:cxn>
                <a:cxn ang="0">
                  <a:pos x="18" y="72"/>
                </a:cxn>
                <a:cxn ang="0">
                  <a:pos x="31" y="70"/>
                </a:cxn>
              </a:cxnLst>
              <a:rect l="0" t="0" r="r" b="b"/>
              <a:pathLst>
                <a:path w="92" h="92">
                  <a:moveTo>
                    <a:pt x="31" y="70"/>
                  </a:moveTo>
                  <a:cubicBezTo>
                    <a:pt x="35" y="74"/>
                    <a:pt x="49" y="88"/>
                    <a:pt x="49" y="88"/>
                  </a:cubicBezTo>
                  <a:cubicBezTo>
                    <a:pt x="53" y="92"/>
                    <a:pt x="59" y="92"/>
                    <a:pt x="63" y="88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92" y="59"/>
                    <a:pt x="92" y="52"/>
                    <a:pt x="88" y="48"/>
                  </a:cubicBezTo>
                  <a:cubicBezTo>
                    <a:pt x="88" y="48"/>
                    <a:pt x="74" y="34"/>
                    <a:pt x="71" y="31"/>
                  </a:cubicBezTo>
                  <a:cubicBezTo>
                    <a:pt x="67" y="27"/>
                    <a:pt x="73" y="18"/>
                    <a:pt x="73" y="18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5" y="0"/>
                    <a:pt x="49" y="0"/>
                    <a:pt x="45" y="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0" y="48"/>
                    <a:pt x="0" y="54"/>
                    <a:pt x="4" y="58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8" y="72"/>
                    <a:pt x="28" y="67"/>
                    <a:pt x="31" y="7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1528673" y="2965081"/>
              <a:ext cx="159356" cy="149675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61" y="83"/>
                </a:cxn>
                <a:cxn ang="0">
                  <a:pos x="74" y="78"/>
                </a:cxn>
                <a:cxn ang="0">
                  <a:pos x="87" y="45"/>
                </a:cxn>
                <a:cxn ang="0">
                  <a:pos x="82" y="32"/>
                </a:cxn>
                <a:cxn ang="0">
                  <a:pos x="59" y="22"/>
                </a:cxn>
                <a:cxn ang="0">
                  <a:pos x="56" y="9"/>
                </a:cxn>
                <a:cxn ang="0">
                  <a:pos x="38" y="2"/>
                </a:cxn>
                <a:cxn ang="0">
                  <a:pos x="24" y="7"/>
                </a:cxn>
                <a:cxn ang="0">
                  <a:pos x="13" y="33"/>
                </a:cxn>
                <a:cxn ang="0">
                  <a:pos x="3" y="60"/>
                </a:cxn>
                <a:cxn ang="0">
                  <a:pos x="8" y="73"/>
                </a:cxn>
                <a:cxn ang="0">
                  <a:pos x="26" y="81"/>
                </a:cxn>
                <a:cxn ang="0">
                  <a:pos x="37" y="74"/>
                </a:cxn>
              </a:cxnLst>
              <a:rect l="0" t="0" r="r" b="b"/>
              <a:pathLst>
                <a:path w="90" h="85">
                  <a:moveTo>
                    <a:pt x="37" y="74"/>
                  </a:moveTo>
                  <a:cubicBezTo>
                    <a:pt x="42" y="76"/>
                    <a:pt x="61" y="83"/>
                    <a:pt x="61" y="83"/>
                  </a:cubicBezTo>
                  <a:cubicBezTo>
                    <a:pt x="66" y="85"/>
                    <a:pt x="72" y="83"/>
                    <a:pt x="74" y="78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90" y="40"/>
                    <a:pt x="87" y="34"/>
                    <a:pt x="82" y="32"/>
                  </a:cubicBezTo>
                  <a:cubicBezTo>
                    <a:pt x="82" y="32"/>
                    <a:pt x="63" y="24"/>
                    <a:pt x="59" y="22"/>
                  </a:cubicBezTo>
                  <a:cubicBezTo>
                    <a:pt x="54" y="20"/>
                    <a:pt x="56" y="9"/>
                    <a:pt x="56" y="9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2" y="0"/>
                    <a:pt x="27" y="2"/>
                    <a:pt x="24" y="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3" y="60"/>
                    <a:pt x="3" y="60"/>
                    <a:pt x="3" y="60"/>
                  </a:cubicBezTo>
                  <a:cubicBezTo>
                    <a:pt x="0" y="65"/>
                    <a:pt x="3" y="71"/>
                    <a:pt x="8" y="7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33" y="72"/>
                    <a:pt x="37" y="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587500" y="2784876"/>
              <a:ext cx="127336" cy="135527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62" y="66"/>
                </a:cxn>
                <a:cxn ang="0">
                  <a:pos x="72" y="56"/>
                </a:cxn>
                <a:cxn ang="0">
                  <a:pos x="72" y="21"/>
                </a:cxn>
                <a:cxn ang="0">
                  <a:pos x="62" y="10"/>
                </a:cxn>
                <a:cxn ang="0">
                  <a:pos x="37" y="10"/>
                </a:cxn>
                <a:cxn ang="0">
                  <a:pos x="30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8"/>
                </a:cxn>
                <a:cxn ang="0">
                  <a:pos x="0" y="67"/>
                </a:cxn>
                <a:cxn ang="0">
                  <a:pos x="10" y="77"/>
                </a:cxn>
                <a:cxn ang="0">
                  <a:pos x="30" y="77"/>
                </a:cxn>
                <a:cxn ang="0">
                  <a:pos x="37" y="66"/>
                </a:cxn>
              </a:cxnLst>
              <a:rect l="0" t="0" r="r" b="b"/>
              <a:pathLst>
                <a:path w="72" h="77">
                  <a:moveTo>
                    <a:pt x="37" y="66"/>
                  </a:moveTo>
                  <a:cubicBezTo>
                    <a:pt x="42" y="66"/>
                    <a:pt x="62" y="66"/>
                    <a:pt x="62" y="66"/>
                  </a:cubicBezTo>
                  <a:cubicBezTo>
                    <a:pt x="68" y="66"/>
                    <a:pt x="72" y="62"/>
                    <a:pt x="72" y="56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15"/>
                    <a:pt x="68" y="10"/>
                    <a:pt x="62" y="10"/>
                  </a:cubicBezTo>
                  <a:cubicBezTo>
                    <a:pt x="62" y="10"/>
                    <a:pt x="42" y="10"/>
                    <a:pt x="37" y="10"/>
                  </a:cubicBezTo>
                  <a:cubicBezTo>
                    <a:pt x="32" y="10"/>
                    <a:pt x="30" y="0"/>
                    <a:pt x="3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2"/>
                    <a:pt x="4" y="77"/>
                    <a:pt x="1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2" y="66"/>
                    <a:pt x="37" y="6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1528673" y="2588287"/>
              <a:ext cx="159356" cy="151909"/>
            </a:xfrm>
            <a:custGeom>
              <a:avLst/>
              <a:gdLst/>
              <a:ahLst/>
              <a:cxnLst>
                <a:cxn ang="0">
                  <a:pos x="59" y="64"/>
                </a:cxn>
                <a:cxn ang="0">
                  <a:pos x="82" y="54"/>
                </a:cxn>
                <a:cxn ang="0">
                  <a:pos x="87" y="41"/>
                </a:cxn>
                <a:cxn ang="0">
                  <a:pos x="74" y="8"/>
                </a:cxn>
                <a:cxn ang="0">
                  <a:pos x="61" y="2"/>
                </a:cxn>
                <a:cxn ang="0">
                  <a:pos x="37" y="12"/>
                </a:cxn>
                <a:cxn ang="0">
                  <a:pos x="26" y="5"/>
                </a:cxn>
                <a:cxn ang="0">
                  <a:pos x="8" y="13"/>
                </a:cxn>
                <a:cxn ang="0">
                  <a:pos x="3" y="26"/>
                </a:cxn>
                <a:cxn ang="0">
                  <a:pos x="13" y="52"/>
                </a:cxn>
                <a:cxn ang="0">
                  <a:pos x="24" y="78"/>
                </a:cxn>
                <a:cxn ang="0">
                  <a:pos x="38" y="84"/>
                </a:cxn>
                <a:cxn ang="0">
                  <a:pos x="56" y="76"/>
                </a:cxn>
                <a:cxn ang="0">
                  <a:pos x="59" y="64"/>
                </a:cxn>
              </a:cxnLst>
              <a:rect l="0" t="0" r="r" b="b"/>
              <a:pathLst>
                <a:path w="90" h="86">
                  <a:moveTo>
                    <a:pt x="59" y="64"/>
                  </a:moveTo>
                  <a:cubicBezTo>
                    <a:pt x="63" y="62"/>
                    <a:pt x="82" y="54"/>
                    <a:pt x="82" y="54"/>
                  </a:cubicBezTo>
                  <a:cubicBezTo>
                    <a:pt x="87" y="52"/>
                    <a:pt x="90" y="46"/>
                    <a:pt x="87" y="41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2" y="3"/>
                    <a:pt x="66" y="0"/>
                    <a:pt x="61" y="2"/>
                  </a:cubicBezTo>
                  <a:cubicBezTo>
                    <a:pt x="61" y="2"/>
                    <a:pt x="42" y="10"/>
                    <a:pt x="37" y="12"/>
                  </a:cubicBezTo>
                  <a:cubicBezTo>
                    <a:pt x="33" y="14"/>
                    <a:pt x="26" y="5"/>
                    <a:pt x="26" y="5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3" y="15"/>
                    <a:pt x="0" y="21"/>
                    <a:pt x="3" y="26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7" y="84"/>
                    <a:pt x="32" y="86"/>
                    <a:pt x="38" y="84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4" y="65"/>
                    <a:pt x="59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1412507" y="2415528"/>
              <a:ext cx="162334" cy="162334"/>
            </a:xfrm>
            <a:custGeom>
              <a:avLst/>
              <a:gdLst/>
              <a:ahLst/>
              <a:cxnLst>
                <a:cxn ang="0">
                  <a:pos x="71" y="61"/>
                </a:cxn>
                <a:cxn ang="0">
                  <a:pos x="88" y="43"/>
                </a:cxn>
                <a:cxn ang="0">
                  <a:pos x="88" y="29"/>
                </a:cxn>
                <a:cxn ang="0">
                  <a:pos x="63" y="4"/>
                </a:cxn>
                <a:cxn ang="0">
                  <a:pos x="49" y="4"/>
                </a:cxn>
                <a:cxn ang="0">
                  <a:pos x="31" y="21"/>
                </a:cxn>
                <a:cxn ang="0">
                  <a:pos x="18" y="19"/>
                </a:cxn>
                <a:cxn ang="0">
                  <a:pos x="4" y="33"/>
                </a:cxn>
                <a:cxn ang="0">
                  <a:pos x="4" y="48"/>
                </a:cxn>
                <a:cxn ang="0">
                  <a:pos x="24" y="68"/>
                </a:cxn>
                <a:cxn ang="0">
                  <a:pos x="45" y="88"/>
                </a:cxn>
                <a:cxn ang="0">
                  <a:pos x="59" y="88"/>
                </a:cxn>
                <a:cxn ang="0">
                  <a:pos x="73" y="74"/>
                </a:cxn>
                <a:cxn ang="0">
                  <a:pos x="71" y="61"/>
                </a:cxn>
              </a:cxnLst>
              <a:rect l="0" t="0" r="r" b="b"/>
              <a:pathLst>
                <a:path w="92" h="92">
                  <a:moveTo>
                    <a:pt x="71" y="61"/>
                  </a:moveTo>
                  <a:cubicBezTo>
                    <a:pt x="74" y="57"/>
                    <a:pt x="88" y="43"/>
                    <a:pt x="88" y="43"/>
                  </a:cubicBezTo>
                  <a:cubicBezTo>
                    <a:pt x="92" y="39"/>
                    <a:pt x="92" y="33"/>
                    <a:pt x="88" y="29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59" y="0"/>
                    <a:pt x="53" y="0"/>
                    <a:pt x="49" y="4"/>
                  </a:cubicBezTo>
                  <a:cubicBezTo>
                    <a:pt x="49" y="4"/>
                    <a:pt x="35" y="18"/>
                    <a:pt x="31" y="21"/>
                  </a:cubicBezTo>
                  <a:cubicBezTo>
                    <a:pt x="28" y="25"/>
                    <a:pt x="18" y="19"/>
                    <a:pt x="18" y="19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0" y="37"/>
                    <a:pt x="0" y="44"/>
                    <a:pt x="4" y="48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9" y="92"/>
                    <a:pt x="55" y="92"/>
                    <a:pt x="59" y="88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73" y="74"/>
                    <a:pt x="67" y="64"/>
                    <a:pt x="71" y="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1249428" y="2304575"/>
              <a:ext cx="152654" cy="157122"/>
            </a:xfrm>
            <a:custGeom>
              <a:avLst/>
              <a:gdLst/>
              <a:ahLst/>
              <a:cxnLst>
                <a:cxn ang="0">
                  <a:pos x="74" y="52"/>
                </a:cxn>
                <a:cxn ang="0">
                  <a:pos x="84" y="29"/>
                </a:cxn>
                <a:cxn ang="0">
                  <a:pos x="78" y="15"/>
                </a:cxn>
                <a:cxn ang="0">
                  <a:pos x="45" y="2"/>
                </a:cxn>
                <a:cxn ang="0">
                  <a:pos x="32" y="7"/>
                </a:cxn>
                <a:cxn ang="0">
                  <a:pos x="23" y="30"/>
                </a:cxn>
                <a:cxn ang="0">
                  <a:pos x="10" y="33"/>
                </a:cxn>
                <a:cxn ang="0">
                  <a:pos x="2" y="52"/>
                </a:cxn>
                <a:cxn ang="0">
                  <a:pos x="8" y="65"/>
                </a:cxn>
                <a:cxn ang="0">
                  <a:pos x="34" y="76"/>
                </a:cxn>
                <a:cxn ang="0">
                  <a:pos x="60" y="87"/>
                </a:cxn>
                <a:cxn ang="0">
                  <a:pos x="74" y="81"/>
                </a:cxn>
                <a:cxn ang="0">
                  <a:pos x="81" y="63"/>
                </a:cxn>
                <a:cxn ang="0">
                  <a:pos x="74" y="52"/>
                </a:cxn>
              </a:cxnLst>
              <a:rect l="0" t="0" r="r" b="b"/>
              <a:pathLst>
                <a:path w="86" h="89">
                  <a:moveTo>
                    <a:pt x="74" y="52"/>
                  </a:moveTo>
                  <a:cubicBezTo>
                    <a:pt x="76" y="47"/>
                    <a:pt x="84" y="29"/>
                    <a:pt x="84" y="29"/>
                  </a:cubicBezTo>
                  <a:cubicBezTo>
                    <a:pt x="86" y="23"/>
                    <a:pt x="83" y="18"/>
                    <a:pt x="78" y="15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0" y="0"/>
                    <a:pt x="34" y="2"/>
                    <a:pt x="32" y="7"/>
                  </a:cubicBezTo>
                  <a:cubicBezTo>
                    <a:pt x="32" y="7"/>
                    <a:pt x="25" y="26"/>
                    <a:pt x="23" y="30"/>
                  </a:cubicBezTo>
                  <a:cubicBezTo>
                    <a:pt x="21" y="35"/>
                    <a:pt x="10" y="33"/>
                    <a:pt x="10" y="33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0" y="57"/>
                    <a:pt x="3" y="63"/>
                    <a:pt x="8" y="65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6" y="89"/>
                    <a:pt x="71" y="86"/>
                    <a:pt x="74" y="81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72" y="56"/>
                    <a:pt x="74" y="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126"/>
          <p:cNvGrpSpPr/>
          <p:nvPr/>
        </p:nvGrpSpPr>
        <p:grpSpPr>
          <a:xfrm>
            <a:off x="1619672" y="2348880"/>
            <a:ext cx="1555997" cy="1553990"/>
            <a:chOff x="560625" y="2276278"/>
            <a:chExt cx="1154211" cy="1152722"/>
          </a:xfrm>
          <a:solidFill>
            <a:srgbClr val="FFC000"/>
          </a:solidFill>
        </p:grpSpPr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632856" y="2347020"/>
              <a:ext cx="1011238" cy="1011238"/>
            </a:xfrm>
            <a:custGeom>
              <a:avLst/>
              <a:gdLst/>
              <a:ahLst/>
              <a:cxnLst>
                <a:cxn ang="0">
                  <a:pos x="572" y="286"/>
                </a:cxn>
                <a:cxn ang="0">
                  <a:pos x="286" y="573"/>
                </a:cxn>
                <a:cxn ang="0">
                  <a:pos x="0" y="286"/>
                </a:cxn>
                <a:cxn ang="0">
                  <a:pos x="286" y="0"/>
                </a:cxn>
                <a:cxn ang="0">
                  <a:pos x="572" y="286"/>
                </a:cxn>
                <a:cxn ang="0">
                  <a:pos x="286" y="527"/>
                </a:cxn>
                <a:cxn ang="0">
                  <a:pos x="526" y="286"/>
                </a:cxn>
                <a:cxn ang="0">
                  <a:pos x="286" y="46"/>
                </a:cxn>
                <a:cxn ang="0">
                  <a:pos x="46" y="286"/>
                </a:cxn>
                <a:cxn ang="0">
                  <a:pos x="286" y="527"/>
                </a:cxn>
              </a:cxnLst>
              <a:rect l="0" t="0" r="r" b="b"/>
              <a:pathLst>
                <a:path w="572" h="573">
                  <a:moveTo>
                    <a:pt x="572" y="286"/>
                  </a:moveTo>
                  <a:cubicBezTo>
                    <a:pt x="572" y="444"/>
                    <a:pt x="444" y="573"/>
                    <a:pt x="286" y="573"/>
                  </a:cubicBezTo>
                  <a:cubicBezTo>
                    <a:pt x="128" y="573"/>
                    <a:pt x="0" y="444"/>
                    <a:pt x="0" y="286"/>
                  </a:cubicBezTo>
                  <a:cubicBezTo>
                    <a:pt x="0" y="128"/>
                    <a:pt x="128" y="0"/>
                    <a:pt x="286" y="0"/>
                  </a:cubicBezTo>
                  <a:cubicBezTo>
                    <a:pt x="444" y="0"/>
                    <a:pt x="572" y="128"/>
                    <a:pt x="572" y="286"/>
                  </a:cubicBezTo>
                  <a:close/>
                  <a:moveTo>
                    <a:pt x="286" y="527"/>
                  </a:moveTo>
                  <a:cubicBezTo>
                    <a:pt x="419" y="527"/>
                    <a:pt x="526" y="419"/>
                    <a:pt x="526" y="286"/>
                  </a:cubicBezTo>
                  <a:cubicBezTo>
                    <a:pt x="526" y="154"/>
                    <a:pt x="419" y="46"/>
                    <a:pt x="286" y="46"/>
                  </a:cubicBezTo>
                  <a:cubicBezTo>
                    <a:pt x="153" y="46"/>
                    <a:pt x="46" y="154"/>
                    <a:pt x="46" y="286"/>
                  </a:cubicBezTo>
                  <a:cubicBezTo>
                    <a:pt x="46" y="419"/>
                    <a:pt x="153" y="527"/>
                    <a:pt x="286" y="5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5" name="Freeform 8"/>
            <p:cNvSpPr>
              <a:spLocks/>
            </p:cNvSpPr>
            <p:nvPr/>
          </p:nvSpPr>
          <p:spPr bwMode="auto">
            <a:xfrm>
              <a:off x="1069223" y="2276278"/>
              <a:ext cx="136272" cy="126591"/>
            </a:xfrm>
            <a:custGeom>
              <a:avLst/>
              <a:gdLst/>
              <a:ahLst/>
              <a:cxnLst>
                <a:cxn ang="0">
                  <a:pos x="67" y="35"/>
                </a:cxn>
                <a:cxn ang="0">
                  <a:pos x="67" y="10"/>
                </a:cxn>
                <a:cxn ang="0">
                  <a:pos x="57" y="0"/>
                </a:cxn>
                <a:cxn ang="0">
                  <a:pos x="21" y="0"/>
                </a:cxn>
                <a:cxn ang="0">
                  <a:pos x="11" y="10"/>
                </a:cxn>
                <a:cxn ang="0">
                  <a:pos x="11" y="35"/>
                </a:cxn>
                <a:cxn ang="0">
                  <a:pos x="0" y="43"/>
                </a:cxn>
                <a:cxn ang="0">
                  <a:pos x="0" y="62"/>
                </a:cxn>
                <a:cxn ang="0">
                  <a:pos x="10" y="72"/>
                </a:cxn>
                <a:cxn ang="0">
                  <a:pos x="39" y="72"/>
                </a:cxn>
                <a:cxn ang="0">
                  <a:pos x="67" y="72"/>
                </a:cxn>
                <a:cxn ang="0">
                  <a:pos x="77" y="62"/>
                </a:cxn>
                <a:cxn ang="0">
                  <a:pos x="77" y="43"/>
                </a:cxn>
                <a:cxn ang="0">
                  <a:pos x="67" y="35"/>
                </a:cxn>
              </a:cxnLst>
              <a:rect l="0" t="0" r="r" b="b"/>
              <a:pathLst>
                <a:path w="77" h="72">
                  <a:moveTo>
                    <a:pt x="67" y="35"/>
                  </a:moveTo>
                  <a:cubicBezTo>
                    <a:pt x="67" y="30"/>
                    <a:pt x="67" y="10"/>
                    <a:pt x="67" y="10"/>
                  </a:cubicBezTo>
                  <a:cubicBezTo>
                    <a:pt x="67" y="4"/>
                    <a:pt x="62" y="0"/>
                    <a:pt x="5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1" y="4"/>
                    <a:pt x="11" y="10"/>
                  </a:cubicBezTo>
                  <a:cubicBezTo>
                    <a:pt x="11" y="10"/>
                    <a:pt x="11" y="30"/>
                    <a:pt x="11" y="35"/>
                  </a:cubicBezTo>
                  <a:cubicBezTo>
                    <a:pt x="11" y="40"/>
                    <a:pt x="0" y="43"/>
                    <a:pt x="0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8"/>
                    <a:pt x="5" y="72"/>
                    <a:pt x="10" y="72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73" y="72"/>
                    <a:pt x="77" y="68"/>
                    <a:pt x="77" y="62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67" y="40"/>
                    <a:pt x="67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6" name="Freeform 9"/>
            <p:cNvSpPr>
              <a:spLocks/>
            </p:cNvSpPr>
            <p:nvPr/>
          </p:nvSpPr>
          <p:spPr bwMode="auto">
            <a:xfrm>
              <a:off x="874868" y="2304575"/>
              <a:ext cx="151909" cy="157122"/>
            </a:xfrm>
            <a:custGeom>
              <a:avLst/>
              <a:gdLst/>
              <a:ahLst/>
              <a:cxnLst>
                <a:cxn ang="0">
                  <a:pos x="63" y="30"/>
                </a:cxn>
                <a:cxn ang="0">
                  <a:pos x="54" y="7"/>
                </a:cxn>
                <a:cxn ang="0">
                  <a:pos x="40" y="2"/>
                </a:cxn>
                <a:cxn ang="0">
                  <a:pos x="7" y="15"/>
                </a:cxn>
                <a:cxn ang="0">
                  <a:pos x="2" y="29"/>
                </a:cxn>
                <a:cxn ang="0">
                  <a:pos x="12" y="52"/>
                </a:cxn>
                <a:cxn ang="0">
                  <a:pos x="5" y="63"/>
                </a:cxn>
                <a:cxn ang="0">
                  <a:pos x="12" y="81"/>
                </a:cxn>
                <a:cxn ang="0">
                  <a:pos x="25" y="87"/>
                </a:cxn>
                <a:cxn ang="0">
                  <a:pos x="52" y="76"/>
                </a:cxn>
                <a:cxn ang="0">
                  <a:pos x="78" y="65"/>
                </a:cxn>
                <a:cxn ang="0">
                  <a:pos x="83" y="52"/>
                </a:cxn>
                <a:cxn ang="0">
                  <a:pos x="76" y="33"/>
                </a:cxn>
                <a:cxn ang="0">
                  <a:pos x="63" y="30"/>
                </a:cxn>
              </a:cxnLst>
              <a:rect l="0" t="0" r="r" b="b"/>
              <a:pathLst>
                <a:path w="86" h="89">
                  <a:moveTo>
                    <a:pt x="63" y="30"/>
                  </a:moveTo>
                  <a:cubicBezTo>
                    <a:pt x="61" y="26"/>
                    <a:pt x="54" y="7"/>
                    <a:pt x="54" y="7"/>
                  </a:cubicBezTo>
                  <a:cubicBezTo>
                    <a:pt x="51" y="2"/>
                    <a:pt x="45" y="0"/>
                    <a:pt x="40" y="2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2" y="18"/>
                    <a:pt x="0" y="23"/>
                    <a:pt x="2" y="29"/>
                  </a:cubicBezTo>
                  <a:cubicBezTo>
                    <a:pt x="2" y="29"/>
                    <a:pt x="10" y="47"/>
                    <a:pt x="12" y="52"/>
                  </a:cubicBezTo>
                  <a:cubicBezTo>
                    <a:pt x="13" y="56"/>
                    <a:pt x="5" y="63"/>
                    <a:pt x="5" y="63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14" y="86"/>
                    <a:pt x="20" y="89"/>
                    <a:pt x="25" y="87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83" y="63"/>
                    <a:pt x="86" y="57"/>
                    <a:pt x="83" y="52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6" y="33"/>
                    <a:pt x="65" y="35"/>
                    <a:pt x="63" y="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7" name="Freeform 10"/>
            <p:cNvSpPr>
              <a:spLocks/>
            </p:cNvSpPr>
            <p:nvPr/>
          </p:nvSpPr>
          <p:spPr bwMode="auto">
            <a:xfrm>
              <a:off x="699875" y="2415528"/>
              <a:ext cx="163079" cy="162334"/>
            </a:xfrm>
            <a:custGeom>
              <a:avLst/>
              <a:gdLst/>
              <a:ahLst/>
              <a:cxnLst>
                <a:cxn ang="0">
                  <a:pos x="61" y="21"/>
                </a:cxn>
                <a:cxn ang="0">
                  <a:pos x="44" y="4"/>
                </a:cxn>
                <a:cxn ang="0">
                  <a:pos x="30" y="4"/>
                </a:cxn>
                <a:cxn ang="0">
                  <a:pos x="4" y="29"/>
                </a:cxn>
                <a:cxn ang="0">
                  <a:pos x="4" y="43"/>
                </a:cxn>
                <a:cxn ang="0">
                  <a:pos x="22" y="61"/>
                </a:cxn>
                <a:cxn ang="0">
                  <a:pos x="20" y="74"/>
                </a:cxn>
                <a:cxn ang="0">
                  <a:pos x="34" y="88"/>
                </a:cxn>
                <a:cxn ang="0">
                  <a:pos x="48" y="88"/>
                </a:cxn>
                <a:cxn ang="0">
                  <a:pos x="68" y="68"/>
                </a:cxn>
                <a:cxn ang="0">
                  <a:pos x="88" y="48"/>
                </a:cxn>
                <a:cxn ang="0">
                  <a:pos x="88" y="33"/>
                </a:cxn>
                <a:cxn ang="0">
                  <a:pos x="75" y="19"/>
                </a:cxn>
                <a:cxn ang="0">
                  <a:pos x="61" y="21"/>
                </a:cxn>
              </a:cxnLst>
              <a:rect l="0" t="0" r="r" b="b"/>
              <a:pathLst>
                <a:path w="92" h="92">
                  <a:moveTo>
                    <a:pt x="61" y="21"/>
                  </a:moveTo>
                  <a:cubicBezTo>
                    <a:pt x="58" y="18"/>
                    <a:pt x="44" y="4"/>
                    <a:pt x="44" y="4"/>
                  </a:cubicBezTo>
                  <a:cubicBezTo>
                    <a:pt x="40" y="0"/>
                    <a:pt x="33" y="0"/>
                    <a:pt x="30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0" y="33"/>
                    <a:pt x="0" y="39"/>
                    <a:pt x="4" y="43"/>
                  </a:cubicBezTo>
                  <a:cubicBezTo>
                    <a:pt x="4" y="43"/>
                    <a:pt x="19" y="57"/>
                    <a:pt x="22" y="61"/>
                  </a:cubicBezTo>
                  <a:cubicBezTo>
                    <a:pt x="25" y="64"/>
                    <a:pt x="20" y="74"/>
                    <a:pt x="20" y="74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38" y="92"/>
                    <a:pt x="44" y="92"/>
                    <a:pt x="48" y="8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2" y="44"/>
                    <a:pt x="92" y="37"/>
                    <a:pt x="88" y="33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19"/>
                    <a:pt x="65" y="25"/>
                    <a:pt x="61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auto">
            <a:xfrm>
              <a:off x="588922" y="2588287"/>
              <a:ext cx="157122" cy="151909"/>
            </a:xfrm>
            <a:custGeom>
              <a:avLst/>
              <a:gdLst/>
              <a:ahLst/>
              <a:cxnLst>
                <a:cxn ang="0">
                  <a:pos x="52" y="12"/>
                </a:cxn>
                <a:cxn ang="0">
                  <a:pos x="29" y="2"/>
                </a:cxn>
                <a:cxn ang="0">
                  <a:pos x="16" y="8"/>
                </a:cxn>
                <a:cxn ang="0">
                  <a:pos x="2" y="41"/>
                </a:cxn>
                <a:cxn ang="0">
                  <a:pos x="8" y="54"/>
                </a:cxn>
                <a:cxn ang="0">
                  <a:pos x="31" y="64"/>
                </a:cxn>
                <a:cxn ang="0">
                  <a:pos x="34" y="76"/>
                </a:cxn>
                <a:cxn ang="0">
                  <a:pos x="52" y="84"/>
                </a:cxn>
                <a:cxn ang="0">
                  <a:pos x="65" y="78"/>
                </a:cxn>
                <a:cxn ang="0">
                  <a:pos x="76" y="52"/>
                </a:cxn>
                <a:cxn ang="0">
                  <a:pos x="87" y="26"/>
                </a:cxn>
                <a:cxn ang="0">
                  <a:pos x="82" y="13"/>
                </a:cxn>
                <a:cxn ang="0">
                  <a:pos x="63" y="5"/>
                </a:cxn>
                <a:cxn ang="0">
                  <a:pos x="52" y="12"/>
                </a:cxn>
              </a:cxnLst>
              <a:rect l="0" t="0" r="r" b="b"/>
              <a:pathLst>
                <a:path w="89" h="86">
                  <a:moveTo>
                    <a:pt x="52" y="12"/>
                  </a:moveTo>
                  <a:cubicBezTo>
                    <a:pt x="48" y="10"/>
                    <a:pt x="29" y="2"/>
                    <a:pt x="29" y="2"/>
                  </a:cubicBezTo>
                  <a:cubicBezTo>
                    <a:pt x="24" y="0"/>
                    <a:pt x="18" y="3"/>
                    <a:pt x="16" y="8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0" y="46"/>
                    <a:pt x="3" y="52"/>
                    <a:pt x="8" y="54"/>
                  </a:cubicBezTo>
                  <a:cubicBezTo>
                    <a:pt x="8" y="54"/>
                    <a:pt x="26" y="62"/>
                    <a:pt x="31" y="64"/>
                  </a:cubicBezTo>
                  <a:cubicBezTo>
                    <a:pt x="35" y="65"/>
                    <a:pt x="34" y="76"/>
                    <a:pt x="34" y="76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7" y="86"/>
                    <a:pt x="63" y="84"/>
                    <a:pt x="65" y="78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9" y="21"/>
                    <a:pt x="87" y="15"/>
                    <a:pt x="82" y="13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57" y="14"/>
                    <a:pt x="52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9" name="Freeform 12"/>
            <p:cNvSpPr>
              <a:spLocks/>
            </p:cNvSpPr>
            <p:nvPr/>
          </p:nvSpPr>
          <p:spPr bwMode="auto">
            <a:xfrm>
              <a:off x="560625" y="2784876"/>
              <a:ext cx="128825" cy="135527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10" y="10"/>
                </a:cxn>
                <a:cxn ang="0">
                  <a:pos x="0" y="21"/>
                </a:cxn>
                <a:cxn ang="0">
                  <a:pos x="0" y="56"/>
                </a:cxn>
                <a:cxn ang="0">
                  <a:pos x="10" y="66"/>
                </a:cxn>
                <a:cxn ang="0">
                  <a:pos x="35" y="66"/>
                </a:cxn>
                <a:cxn ang="0">
                  <a:pos x="43" y="77"/>
                </a:cxn>
                <a:cxn ang="0">
                  <a:pos x="63" y="77"/>
                </a:cxn>
                <a:cxn ang="0">
                  <a:pos x="73" y="67"/>
                </a:cxn>
                <a:cxn ang="0">
                  <a:pos x="73" y="38"/>
                </a:cxn>
                <a:cxn ang="0">
                  <a:pos x="73" y="10"/>
                </a:cxn>
                <a:cxn ang="0">
                  <a:pos x="63" y="0"/>
                </a:cxn>
                <a:cxn ang="0">
                  <a:pos x="43" y="0"/>
                </a:cxn>
                <a:cxn ang="0">
                  <a:pos x="35" y="10"/>
                </a:cxn>
              </a:cxnLst>
              <a:rect l="0" t="0" r="r" b="b"/>
              <a:pathLst>
                <a:path w="73" h="77">
                  <a:moveTo>
                    <a:pt x="35" y="10"/>
                  </a:moveTo>
                  <a:cubicBezTo>
                    <a:pt x="30" y="10"/>
                    <a:pt x="10" y="10"/>
                    <a:pt x="10" y="10"/>
                  </a:cubicBezTo>
                  <a:cubicBezTo>
                    <a:pt x="5" y="10"/>
                    <a:pt x="0" y="15"/>
                    <a:pt x="0" y="21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2"/>
                    <a:pt x="5" y="66"/>
                    <a:pt x="10" y="66"/>
                  </a:cubicBezTo>
                  <a:cubicBezTo>
                    <a:pt x="10" y="66"/>
                    <a:pt x="30" y="66"/>
                    <a:pt x="35" y="66"/>
                  </a:cubicBezTo>
                  <a:cubicBezTo>
                    <a:pt x="40" y="66"/>
                    <a:pt x="43" y="77"/>
                    <a:pt x="4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8" y="77"/>
                    <a:pt x="73" y="72"/>
                    <a:pt x="73" y="67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4"/>
                    <a:pt x="68" y="0"/>
                    <a:pt x="6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0" y="10"/>
                    <a:pt x="35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0" name="Freeform 13"/>
            <p:cNvSpPr>
              <a:spLocks/>
            </p:cNvSpPr>
            <p:nvPr/>
          </p:nvSpPr>
          <p:spPr bwMode="auto">
            <a:xfrm>
              <a:off x="588922" y="2965081"/>
              <a:ext cx="157122" cy="14967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8" y="32"/>
                </a:cxn>
                <a:cxn ang="0">
                  <a:pos x="2" y="45"/>
                </a:cxn>
                <a:cxn ang="0">
                  <a:pos x="16" y="78"/>
                </a:cxn>
                <a:cxn ang="0">
                  <a:pos x="29" y="83"/>
                </a:cxn>
                <a:cxn ang="0">
                  <a:pos x="52" y="74"/>
                </a:cxn>
                <a:cxn ang="0">
                  <a:pos x="63" y="81"/>
                </a:cxn>
                <a:cxn ang="0">
                  <a:pos x="82" y="73"/>
                </a:cxn>
                <a:cxn ang="0">
                  <a:pos x="87" y="60"/>
                </a:cxn>
                <a:cxn ang="0">
                  <a:pos x="76" y="33"/>
                </a:cxn>
                <a:cxn ang="0">
                  <a:pos x="65" y="7"/>
                </a:cxn>
                <a:cxn ang="0">
                  <a:pos x="52" y="2"/>
                </a:cxn>
                <a:cxn ang="0">
                  <a:pos x="34" y="9"/>
                </a:cxn>
                <a:cxn ang="0">
                  <a:pos x="31" y="22"/>
                </a:cxn>
              </a:cxnLst>
              <a:rect l="0" t="0" r="r" b="b"/>
              <a:pathLst>
                <a:path w="89" h="85">
                  <a:moveTo>
                    <a:pt x="31" y="22"/>
                  </a:moveTo>
                  <a:cubicBezTo>
                    <a:pt x="26" y="24"/>
                    <a:pt x="8" y="32"/>
                    <a:pt x="8" y="32"/>
                  </a:cubicBezTo>
                  <a:cubicBezTo>
                    <a:pt x="3" y="34"/>
                    <a:pt x="0" y="40"/>
                    <a:pt x="2" y="45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8" y="83"/>
                    <a:pt x="24" y="85"/>
                    <a:pt x="29" y="83"/>
                  </a:cubicBezTo>
                  <a:cubicBezTo>
                    <a:pt x="29" y="83"/>
                    <a:pt x="48" y="76"/>
                    <a:pt x="52" y="74"/>
                  </a:cubicBezTo>
                  <a:cubicBezTo>
                    <a:pt x="57" y="72"/>
                    <a:pt x="63" y="81"/>
                    <a:pt x="63" y="81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7" y="71"/>
                    <a:pt x="89" y="65"/>
                    <a:pt x="87" y="60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65" y="7"/>
                    <a:pt x="65" y="7"/>
                    <a:pt x="65" y="7"/>
                  </a:cubicBezTo>
                  <a:cubicBezTo>
                    <a:pt x="63" y="2"/>
                    <a:pt x="57" y="0"/>
                    <a:pt x="52" y="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4" y="9"/>
                    <a:pt x="35" y="20"/>
                    <a:pt x="31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1" name="Freeform 14"/>
            <p:cNvSpPr>
              <a:spLocks/>
            </p:cNvSpPr>
            <p:nvPr/>
          </p:nvSpPr>
          <p:spPr bwMode="auto">
            <a:xfrm>
              <a:off x="699875" y="3127416"/>
              <a:ext cx="163079" cy="162334"/>
            </a:xfrm>
            <a:custGeom>
              <a:avLst/>
              <a:gdLst/>
              <a:ahLst/>
              <a:cxnLst>
                <a:cxn ang="0">
                  <a:pos x="22" y="31"/>
                </a:cxn>
                <a:cxn ang="0">
                  <a:pos x="4" y="48"/>
                </a:cxn>
                <a:cxn ang="0">
                  <a:pos x="4" y="63"/>
                </a:cxn>
                <a:cxn ang="0">
                  <a:pos x="30" y="88"/>
                </a:cxn>
                <a:cxn ang="0">
                  <a:pos x="44" y="88"/>
                </a:cxn>
                <a:cxn ang="0">
                  <a:pos x="62" y="70"/>
                </a:cxn>
                <a:cxn ang="0">
                  <a:pos x="75" y="72"/>
                </a:cxn>
                <a:cxn ang="0">
                  <a:pos x="88" y="58"/>
                </a:cxn>
                <a:cxn ang="0">
                  <a:pos x="88" y="44"/>
                </a:cxn>
                <a:cxn ang="0">
                  <a:pos x="68" y="24"/>
                </a:cxn>
                <a:cxn ang="0">
                  <a:pos x="48" y="4"/>
                </a:cxn>
                <a:cxn ang="0">
                  <a:pos x="34" y="4"/>
                </a:cxn>
                <a:cxn ang="0">
                  <a:pos x="20" y="18"/>
                </a:cxn>
                <a:cxn ang="0">
                  <a:pos x="22" y="31"/>
                </a:cxn>
              </a:cxnLst>
              <a:rect l="0" t="0" r="r" b="b"/>
              <a:pathLst>
                <a:path w="92" h="92">
                  <a:moveTo>
                    <a:pt x="22" y="31"/>
                  </a:moveTo>
                  <a:cubicBezTo>
                    <a:pt x="19" y="34"/>
                    <a:pt x="4" y="48"/>
                    <a:pt x="4" y="48"/>
                  </a:cubicBezTo>
                  <a:cubicBezTo>
                    <a:pt x="0" y="52"/>
                    <a:pt x="0" y="59"/>
                    <a:pt x="4" y="63"/>
                  </a:cubicBezTo>
                  <a:cubicBezTo>
                    <a:pt x="30" y="88"/>
                    <a:pt x="30" y="88"/>
                    <a:pt x="30" y="88"/>
                  </a:cubicBezTo>
                  <a:cubicBezTo>
                    <a:pt x="33" y="92"/>
                    <a:pt x="40" y="92"/>
                    <a:pt x="44" y="88"/>
                  </a:cubicBezTo>
                  <a:cubicBezTo>
                    <a:pt x="44" y="88"/>
                    <a:pt x="58" y="74"/>
                    <a:pt x="62" y="70"/>
                  </a:cubicBezTo>
                  <a:cubicBezTo>
                    <a:pt x="65" y="67"/>
                    <a:pt x="75" y="72"/>
                    <a:pt x="75" y="72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92" y="54"/>
                    <a:pt x="92" y="48"/>
                    <a:pt x="88" y="44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4" y="0"/>
                    <a:pt x="38" y="0"/>
                    <a:pt x="34" y="4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6" y="27"/>
                    <a:pt x="22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2" name="Freeform 15"/>
            <p:cNvSpPr>
              <a:spLocks/>
            </p:cNvSpPr>
            <p:nvPr/>
          </p:nvSpPr>
          <p:spPr bwMode="auto">
            <a:xfrm>
              <a:off x="874868" y="3243581"/>
              <a:ext cx="151909" cy="157122"/>
            </a:xfrm>
            <a:custGeom>
              <a:avLst/>
              <a:gdLst/>
              <a:ahLst/>
              <a:cxnLst>
                <a:cxn ang="0">
                  <a:pos x="12" y="37"/>
                </a:cxn>
                <a:cxn ang="0">
                  <a:pos x="2" y="60"/>
                </a:cxn>
                <a:cxn ang="0">
                  <a:pos x="7" y="73"/>
                </a:cxn>
                <a:cxn ang="0">
                  <a:pos x="40" y="87"/>
                </a:cxn>
                <a:cxn ang="0">
                  <a:pos x="54" y="81"/>
                </a:cxn>
                <a:cxn ang="0">
                  <a:pos x="63" y="58"/>
                </a:cxn>
                <a:cxn ang="0">
                  <a:pos x="76" y="55"/>
                </a:cxn>
                <a:cxn ang="0">
                  <a:pos x="83" y="37"/>
                </a:cxn>
                <a:cxn ang="0">
                  <a:pos x="78" y="24"/>
                </a:cxn>
                <a:cxn ang="0">
                  <a:pos x="52" y="13"/>
                </a:cxn>
                <a:cxn ang="0">
                  <a:pos x="25" y="2"/>
                </a:cxn>
                <a:cxn ang="0">
                  <a:pos x="12" y="7"/>
                </a:cxn>
                <a:cxn ang="0">
                  <a:pos x="5" y="26"/>
                </a:cxn>
                <a:cxn ang="0">
                  <a:pos x="12" y="37"/>
                </a:cxn>
              </a:cxnLst>
              <a:rect l="0" t="0" r="r" b="b"/>
              <a:pathLst>
                <a:path w="86" h="89">
                  <a:moveTo>
                    <a:pt x="12" y="37"/>
                  </a:moveTo>
                  <a:cubicBezTo>
                    <a:pt x="10" y="41"/>
                    <a:pt x="2" y="60"/>
                    <a:pt x="2" y="60"/>
                  </a:cubicBezTo>
                  <a:cubicBezTo>
                    <a:pt x="0" y="65"/>
                    <a:pt x="2" y="71"/>
                    <a:pt x="7" y="73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5" y="89"/>
                    <a:pt x="51" y="87"/>
                    <a:pt x="54" y="81"/>
                  </a:cubicBezTo>
                  <a:cubicBezTo>
                    <a:pt x="54" y="81"/>
                    <a:pt x="61" y="63"/>
                    <a:pt x="63" y="58"/>
                  </a:cubicBezTo>
                  <a:cubicBezTo>
                    <a:pt x="65" y="54"/>
                    <a:pt x="76" y="55"/>
                    <a:pt x="76" y="55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6" y="32"/>
                    <a:pt x="83" y="26"/>
                    <a:pt x="78" y="24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0" y="0"/>
                    <a:pt x="14" y="2"/>
                    <a:pt x="12" y="7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13" y="32"/>
                    <a:pt x="12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3" name="Freeform 16"/>
            <p:cNvSpPr>
              <a:spLocks/>
            </p:cNvSpPr>
            <p:nvPr/>
          </p:nvSpPr>
          <p:spPr bwMode="auto">
            <a:xfrm>
              <a:off x="1069223" y="3300175"/>
              <a:ext cx="136272" cy="128825"/>
            </a:xfrm>
            <a:custGeom>
              <a:avLst/>
              <a:gdLst/>
              <a:ahLst/>
              <a:cxnLst>
                <a:cxn ang="0">
                  <a:pos x="11" y="38"/>
                </a:cxn>
                <a:cxn ang="0">
                  <a:pos x="11" y="63"/>
                </a:cxn>
                <a:cxn ang="0">
                  <a:pos x="21" y="73"/>
                </a:cxn>
                <a:cxn ang="0">
                  <a:pos x="57" y="73"/>
                </a:cxn>
                <a:cxn ang="0">
                  <a:pos x="67" y="63"/>
                </a:cxn>
                <a:cxn ang="0">
                  <a:pos x="67" y="38"/>
                </a:cxn>
                <a:cxn ang="0">
                  <a:pos x="77" y="30"/>
                </a:cxn>
                <a:cxn ang="0">
                  <a:pos x="77" y="10"/>
                </a:cxn>
                <a:cxn ang="0">
                  <a:pos x="67" y="0"/>
                </a:cxn>
                <a:cxn ang="0">
                  <a:pos x="39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1" y="38"/>
                </a:cxn>
              </a:cxnLst>
              <a:rect l="0" t="0" r="r" b="b"/>
              <a:pathLst>
                <a:path w="77" h="73">
                  <a:moveTo>
                    <a:pt x="11" y="38"/>
                  </a:moveTo>
                  <a:cubicBezTo>
                    <a:pt x="11" y="43"/>
                    <a:pt x="11" y="63"/>
                    <a:pt x="11" y="63"/>
                  </a:cubicBezTo>
                  <a:cubicBezTo>
                    <a:pt x="11" y="68"/>
                    <a:pt x="15" y="73"/>
                    <a:pt x="21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62" y="73"/>
                    <a:pt x="67" y="68"/>
                    <a:pt x="67" y="63"/>
                  </a:cubicBezTo>
                  <a:cubicBezTo>
                    <a:pt x="67" y="63"/>
                    <a:pt x="67" y="43"/>
                    <a:pt x="67" y="38"/>
                  </a:cubicBezTo>
                  <a:cubicBezTo>
                    <a:pt x="67" y="33"/>
                    <a:pt x="77" y="30"/>
                    <a:pt x="77" y="30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5"/>
                    <a:pt x="73" y="0"/>
                    <a:pt x="6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1" y="33"/>
                    <a:pt x="11" y="3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" name="Freeform 17"/>
            <p:cNvSpPr>
              <a:spLocks/>
            </p:cNvSpPr>
            <p:nvPr/>
          </p:nvSpPr>
          <p:spPr bwMode="auto">
            <a:xfrm>
              <a:off x="1249428" y="3243581"/>
              <a:ext cx="152654" cy="157122"/>
            </a:xfrm>
            <a:custGeom>
              <a:avLst/>
              <a:gdLst/>
              <a:ahLst/>
              <a:cxnLst>
                <a:cxn ang="0">
                  <a:pos x="23" y="58"/>
                </a:cxn>
                <a:cxn ang="0">
                  <a:pos x="32" y="81"/>
                </a:cxn>
                <a:cxn ang="0">
                  <a:pos x="45" y="87"/>
                </a:cxn>
                <a:cxn ang="0">
                  <a:pos x="78" y="73"/>
                </a:cxn>
                <a:cxn ang="0">
                  <a:pos x="84" y="60"/>
                </a:cxn>
                <a:cxn ang="0">
                  <a:pos x="74" y="37"/>
                </a:cxn>
                <a:cxn ang="0">
                  <a:pos x="81" y="26"/>
                </a:cxn>
                <a:cxn ang="0">
                  <a:pos x="74" y="7"/>
                </a:cxn>
                <a:cxn ang="0">
                  <a:pos x="60" y="2"/>
                </a:cxn>
                <a:cxn ang="0">
                  <a:pos x="34" y="13"/>
                </a:cxn>
                <a:cxn ang="0">
                  <a:pos x="8" y="24"/>
                </a:cxn>
                <a:cxn ang="0">
                  <a:pos x="2" y="37"/>
                </a:cxn>
                <a:cxn ang="0">
                  <a:pos x="10" y="55"/>
                </a:cxn>
                <a:cxn ang="0">
                  <a:pos x="23" y="58"/>
                </a:cxn>
              </a:cxnLst>
              <a:rect l="0" t="0" r="r" b="b"/>
              <a:pathLst>
                <a:path w="86" h="89">
                  <a:moveTo>
                    <a:pt x="23" y="58"/>
                  </a:moveTo>
                  <a:cubicBezTo>
                    <a:pt x="24" y="63"/>
                    <a:pt x="32" y="81"/>
                    <a:pt x="32" y="81"/>
                  </a:cubicBezTo>
                  <a:cubicBezTo>
                    <a:pt x="34" y="87"/>
                    <a:pt x="40" y="89"/>
                    <a:pt x="45" y="8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83" y="71"/>
                    <a:pt x="86" y="65"/>
                    <a:pt x="84" y="60"/>
                  </a:cubicBezTo>
                  <a:cubicBezTo>
                    <a:pt x="84" y="60"/>
                    <a:pt x="76" y="41"/>
                    <a:pt x="74" y="37"/>
                  </a:cubicBezTo>
                  <a:cubicBezTo>
                    <a:pt x="72" y="32"/>
                    <a:pt x="81" y="26"/>
                    <a:pt x="81" y="2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1" y="2"/>
                    <a:pt x="66" y="0"/>
                    <a:pt x="60" y="2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3" y="26"/>
                    <a:pt x="0" y="32"/>
                    <a:pt x="2" y="37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21" y="54"/>
                    <a:pt x="23" y="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Freeform 18"/>
            <p:cNvSpPr>
              <a:spLocks/>
            </p:cNvSpPr>
            <p:nvPr/>
          </p:nvSpPr>
          <p:spPr bwMode="auto">
            <a:xfrm>
              <a:off x="1412507" y="3127416"/>
              <a:ext cx="162334" cy="162334"/>
            </a:xfrm>
            <a:custGeom>
              <a:avLst/>
              <a:gdLst/>
              <a:ahLst/>
              <a:cxnLst>
                <a:cxn ang="0">
                  <a:pos x="31" y="70"/>
                </a:cxn>
                <a:cxn ang="0">
                  <a:pos x="49" y="88"/>
                </a:cxn>
                <a:cxn ang="0">
                  <a:pos x="63" y="88"/>
                </a:cxn>
                <a:cxn ang="0">
                  <a:pos x="88" y="63"/>
                </a:cxn>
                <a:cxn ang="0">
                  <a:pos x="88" y="48"/>
                </a:cxn>
                <a:cxn ang="0">
                  <a:pos x="71" y="31"/>
                </a:cxn>
                <a:cxn ang="0">
                  <a:pos x="73" y="18"/>
                </a:cxn>
                <a:cxn ang="0">
                  <a:pos x="59" y="4"/>
                </a:cxn>
                <a:cxn ang="0">
                  <a:pos x="45" y="4"/>
                </a:cxn>
                <a:cxn ang="0">
                  <a:pos x="24" y="24"/>
                </a:cxn>
                <a:cxn ang="0">
                  <a:pos x="4" y="44"/>
                </a:cxn>
                <a:cxn ang="0">
                  <a:pos x="4" y="58"/>
                </a:cxn>
                <a:cxn ang="0">
                  <a:pos x="18" y="72"/>
                </a:cxn>
                <a:cxn ang="0">
                  <a:pos x="31" y="70"/>
                </a:cxn>
              </a:cxnLst>
              <a:rect l="0" t="0" r="r" b="b"/>
              <a:pathLst>
                <a:path w="92" h="92">
                  <a:moveTo>
                    <a:pt x="31" y="70"/>
                  </a:moveTo>
                  <a:cubicBezTo>
                    <a:pt x="35" y="74"/>
                    <a:pt x="49" y="88"/>
                    <a:pt x="49" y="88"/>
                  </a:cubicBezTo>
                  <a:cubicBezTo>
                    <a:pt x="53" y="92"/>
                    <a:pt x="59" y="92"/>
                    <a:pt x="63" y="88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92" y="59"/>
                    <a:pt x="92" y="52"/>
                    <a:pt x="88" y="48"/>
                  </a:cubicBezTo>
                  <a:cubicBezTo>
                    <a:pt x="88" y="48"/>
                    <a:pt x="74" y="34"/>
                    <a:pt x="71" y="31"/>
                  </a:cubicBezTo>
                  <a:cubicBezTo>
                    <a:pt x="67" y="27"/>
                    <a:pt x="73" y="18"/>
                    <a:pt x="73" y="18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5" y="0"/>
                    <a:pt x="49" y="0"/>
                    <a:pt x="45" y="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0" y="48"/>
                    <a:pt x="0" y="54"/>
                    <a:pt x="4" y="58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8" y="72"/>
                    <a:pt x="28" y="67"/>
                    <a:pt x="31" y="7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Freeform 19"/>
            <p:cNvSpPr>
              <a:spLocks/>
            </p:cNvSpPr>
            <p:nvPr/>
          </p:nvSpPr>
          <p:spPr bwMode="auto">
            <a:xfrm>
              <a:off x="1528673" y="2965081"/>
              <a:ext cx="159356" cy="149675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61" y="83"/>
                </a:cxn>
                <a:cxn ang="0">
                  <a:pos x="74" y="78"/>
                </a:cxn>
                <a:cxn ang="0">
                  <a:pos x="87" y="45"/>
                </a:cxn>
                <a:cxn ang="0">
                  <a:pos x="82" y="32"/>
                </a:cxn>
                <a:cxn ang="0">
                  <a:pos x="59" y="22"/>
                </a:cxn>
                <a:cxn ang="0">
                  <a:pos x="56" y="9"/>
                </a:cxn>
                <a:cxn ang="0">
                  <a:pos x="38" y="2"/>
                </a:cxn>
                <a:cxn ang="0">
                  <a:pos x="24" y="7"/>
                </a:cxn>
                <a:cxn ang="0">
                  <a:pos x="13" y="33"/>
                </a:cxn>
                <a:cxn ang="0">
                  <a:pos x="3" y="60"/>
                </a:cxn>
                <a:cxn ang="0">
                  <a:pos x="8" y="73"/>
                </a:cxn>
                <a:cxn ang="0">
                  <a:pos x="26" y="81"/>
                </a:cxn>
                <a:cxn ang="0">
                  <a:pos x="37" y="74"/>
                </a:cxn>
              </a:cxnLst>
              <a:rect l="0" t="0" r="r" b="b"/>
              <a:pathLst>
                <a:path w="90" h="85">
                  <a:moveTo>
                    <a:pt x="37" y="74"/>
                  </a:moveTo>
                  <a:cubicBezTo>
                    <a:pt x="42" y="76"/>
                    <a:pt x="61" y="83"/>
                    <a:pt x="61" y="83"/>
                  </a:cubicBezTo>
                  <a:cubicBezTo>
                    <a:pt x="66" y="85"/>
                    <a:pt x="72" y="83"/>
                    <a:pt x="74" y="78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90" y="40"/>
                    <a:pt x="87" y="34"/>
                    <a:pt x="82" y="32"/>
                  </a:cubicBezTo>
                  <a:cubicBezTo>
                    <a:pt x="82" y="32"/>
                    <a:pt x="63" y="24"/>
                    <a:pt x="59" y="22"/>
                  </a:cubicBezTo>
                  <a:cubicBezTo>
                    <a:pt x="54" y="20"/>
                    <a:pt x="56" y="9"/>
                    <a:pt x="56" y="9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2" y="0"/>
                    <a:pt x="27" y="2"/>
                    <a:pt x="24" y="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3" y="60"/>
                    <a:pt x="3" y="60"/>
                    <a:pt x="3" y="60"/>
                  </a:cubicBezTo>
                  <a:cubicBezTo>
                    <a:pt x="0" y="65"/>
                    <a:pt x="3" y="71"/>
                    <a:pt x="8" y="7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33" y="72"/>
                    <a:pt x="37" y="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Freeform 20"/>
            <p:cNvSpPr>
              <a:spLocks/>
            </p:cNvSpPr>
            <p:nvPr/>
          </p:nvSpPr>
          <p:spPr bwMode="auto">
            <a:xfrm>
              <a:off x="1587500" y="2784876"/>
              <a:ext cx="127336" cy="135527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62" y="66"/>
                </a:cxn>
                <a:cxn ang="0">
                  <a:pos x="72" y="56"/>
                </a:cxn>
                <a:cxn ang="0">
                  <a:pos x="72" y="21"/>
                </a:cxn>
                <a:cxn ang="0">
                  <a:pos x="62" y="10"/>
                </a:cxn>
                <a:cxn ang="0">
                  <a:pos x="37" y="10"/>
                </a:cxn>
                <a:cxn ang="0">
                  <a:pos x="30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8"/>
                </a:cxn>
                <a:cxn ang="0">
                  <a:pos x="0" y="67"/>
                </a:cxn>
                <a:cxn ang="0">
                  <a:pos x="10" y="77"/>
                </a:cxn>
                <a:cxn ang="0">
                  <a:pos x="30" y="77"/>
                </a:cxn>
                <a:cxn ang="0">
                  <a:pos x="37" y="66"/>
                </a:cxn>
              </a:cxnLst>
              <a:rect l="0" t="0" r="r" b="b"/>
              <a:pathLst>
                <a:path w="72" h="77">
                  <a:moveTo>
                    <a:pt x="37" y="66"/>
                  </a:moveTo>
                  <a:cubicBezTo>
                    <a:pt x="42" y="66"/>
                    <a:pt x="62" y="66"/>
                    <a:pt x="62" y="66"/>
                  </a:cubicBezTo>
                  <a:cubicBezTo>
                    <a:pt x="68" y="66"/>
                    <a:pt x="72" y="62"/>
                    <a:pt x="72" y="56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15"/>
                    <a:pt x="68" y="10"/>
                    <a:pt x="62" y="10"/>
                  </a:cubicBezTo>
                  <a:cubicBezTo>
                    <a:pt x="62" y="10"/>
                    <a:pt x="42" y="10"/>
                    <a:pt x="37" y="10"/>
                  </a:cubicBezTo>
                  <a:cubicBezTo>
                    <a:pt x="32" y="10"/>
                    <a:pt x="30" y="0"/>
                    <a:pt x="3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2"/>
                    <a:pt x="4" y="77"/>
                    <a:pt x="1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2" y="66"/>
                    <a:pt x="37" y="6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Freeform 21"/>
            <p:cNvSpPr>
              <a:spLocks/>
            </p:cNvSpPr>
            <p:nvPr/>
          </p:nvSpPr>
          <p:spPr bwMode="auto">
            <a:xfrm>
              <a:off x="1528673" y="2588287"/>
              <a:ext cx="159356" cy="151909"/>
            </a:xfrm>
            <a:custGeom>
              <a:avLst/>
              <a:gdLst/>
              <a:ahLst/>
              <a:cxnLst>
                <a:cxn ang="0">
                  <a:pos x="59" y="64"/>
                </a:cxn>
                <a:cxn ang="0">
                  <a:pos x="82" y="54"/>
                </a:cxn>
                <a:cxn ang="0">
                  <a:pos x="87" y="41"/>
                </a:cxn>
                <a:cxn ang="0">
                  <a:pos x="74" y="8"/>
                </a:cxn>
                <a:cxn ang="0">
                  <a:pos x="61" y="2"/>
                </a:cxn>
                <a:cxn ang="0">
                  <a:pos x="37" y="12"/>
                </a:cxn>
                <a:cxn ang="0">
                  <a:pos x="26" y="5"/>
                </a:cxn>
                <a:cxn ang="0">
                  <a:pos x="8" y="13"/>
                </a:cxn>
                <a:cxn ang="0">
                  <a:pos x="3" y="26"/>
                </a:cxn>
                <a:cxn ang="0">
                  <a:pos x="13" y="52"/>
                </a:cxn>
                <a:cxn ang="0">
                  <a:pos x="24" y="78"/>
                </a:cxn>
                <a:cxn ang="0">
                  <a:pos x="38" y="84"/>
                </a:cxn>
                <a:cxn ang="0">
                  <a:pos x="56" y="76"/>
                </a:cxn>
                <a:cxn ang="0">
                  <a:pos x="59" y="64"/>
                </a:cxn>
              </a:cxnLst>
              <a:rect l="0" t="0" r="r" b="b"/>
              <a:pathLst>
                <a:path w="90" h="86">
                  <a:moveTo>
                    <a:pt x="59" y="64"/>
                  </a:moveTo>
                  <a:cubicBezTo>
                    <a:pt x="63" y="62"/>
                    <a:pt x="82" y="54"/>
                    <a:pt x="82" y="54"/>
                  </a:cubicBezTo>
                  <a:cubicBezTo>
                    <a:pt x="87" y="52"/>
                    <a:pt x="90" y="46"/>
                    <a:pt x="87" y="41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2" y="3"/>
                    <a:pt x="66" y="0"/>
                    <a:pt x="61" y="2"/>
                  </a:cubicBezTo>
                  <a:cubicBezTo>
                    <a:pt x="61" y="2"/>
                    <a:pt x="42" y="10"/>
                    <a:pt x="37" y="12"/>
                  </a:cubicBezTo>
                  <a:cubicBezTo>
                    <a:pt x="33" y="14"/>
                    <a:pt x="26" y="5"/>
                    <a:pt x="26" y="5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3" y="15"/>
                    <a:pt x="0" y="21"/>
                    <a:pt x="3" y="26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7" y="84"/>
                    <a:pt x="32" y="86"/>
                    <a:pt x="38" y="84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4" y="65"/>
                    <a:pt x="59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9" name="Freeform 22"/>
            <p:cNvSpPr>
              <a:spLocks/>
            </p:cNvSpPr>
            <p:nvPr/>
          </p:nvSpPr>
          <p:spPr bwMode="auto">
            <a:xfrm>
              <a:off x="1412507" y="2415528"/>
              <a:ext cx="162334" cy="162334"/>
            </a:xfrm>
            <a:custGeom>
              <a:avLst/>
              <a:gdLst/>
              <a:ahLst/>
              <a:cxnLst>
                <a:cxn ang="0">
                  <a:pos x="71" y="61"/>
                </a:cxn>
                <a:cxn ang="0">
                  <a:pos x="88" y="43"/>
                </a:cxn>
                <a:cxn ang="0">
                  <a:pos x="88" y="29"/>
                </a:cxn>
                <a:cxn ang="0">
                  <a:pos x="63" y="4"/>
                </a:cxn>
                <a:cxn ang="0">
                  <a:pos x="49" y="4"/>
                </a:cxn>
                <a:cxn ang="0">
                  <a:pos x="31" y="21"/>
                </a:cxn>
                <a:cxn ang="0">
                  <a:pos x="18" y="19"/>
                </a:cxn>
                <a:cxn ang="0">
                  <a:pos x="4" y="33"/>
                </a:cxn>
                <a:cxn ang="0">
                  <a:pos x="4" y="48"/>
                </a:cxn>
                <a:cxn ang="0">
                  <a:pos x="24" y="68"/>
                </a:cxn>
                <a:cxn ang="0">
                  <a:pos x="45" y="88"/>
                </a:cxn>
                <a:cxn ang="0">
                  <a:pos x="59" y="88"/>
                </a:cxn>
                <a:cxn ang="0">
                  <a:pos x="73" y="74"/>
                </a:cxn>
                <a:cxn ang="0">
                  <a:pos x="71" y="61"/>
                </a:cxn>
              </a:cxnLst>
              <a:rect l="0" t="0" r="r" b="b"/>
              <a:pathLst>
                <a:path w="92" h="92">
                  <a:moveTo>
                    <a:pt x="71" y="61"/>
                  </a:moveTo>
                  <a:cubicBezTo>
                    <a:pt x="74" y="57"/>
                    <a:pt x="88" y="43"/>
                    <a:pt x="88" y="43"/>
                  </a:cubicBezTo>
                  <a:cubicBezTo>
                    <a:pt x="92" y="39"/>
                    <a:pt x="92" y="33"/>
                    <a:pt x="88" y="29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59" y="0"/>
                    <a:pt x="53" y="0"/>
                    <a:pt x="49" y="4"/>
                  </a:cubicBezTo>
                  <a:cubicBezTo>
                    <a:pt x="49" y="4"/>
                    <a:pt x="35" y="18"/>
                    <a:pt x="31" y="21"/>
                  </a:cubicBezTo>
                  <a:cubicBezTo>
                    <a:pt x="28" y="25"/>
                    <a:pt x="18" y="19"/>
                    <a:pt x="18" y="19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0" y="37"/>
                    <a:pt x="0" y="44"/>
                    <a:pt x="4" y="48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9" y="92"/>
                    <a:pt x="55" y="92"/>
                    <a:pt x="59" y="88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73" y="74"/>
                    <a:pt x="67" y="64"/>
                    <a:pt x="71" y="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auto">
            <a:xfrm>
              <a:off x="1249428" y="2304575"/>
              <a:ext cx="152654" cy="157122"/>
            </a:xfrm>
            <a:custGeom>
              <a:avLst/>
              <a:gdLst/>
              <a:ahLst/>
              <a:cxnLst>
                <a:cxn ang="0">
                  <a:pos x="74" y="52"/>
                </a:cxn>
                <a:cxn ang="0">
                  <a:pos x="84" y="29"/>
                </a:cxn>
                <a:cxn ang="0">
                  <a:pos x="78" y="15"/>
                </a:cxn>
                <a:cxn ang="0">
                  <a:pos x="45" y="2"/>
                </a:cxn>
                <a:cxn ang="0">
                  <a:pos x="32" y="7"/>
                </a:cxn>
                <a:cxn ang="0">
                  <a:pos x="23" y="30"/>
                </a:cxn>
                <a:cxn ang="0">
                  <a:pos x="10" y="33"/>
                </a:cxn>
                <a:cxn ang="0">
                  <a:pos x="2" y="52"/>
                </a:cxn>
                <a:cxn ang="0">
                  <a:pos x="8" y="65"/>
                </a:cxn>
                <a:cxn ang="0">
                  <a:pos x="34" y="76"/>
                </a:cxn>
                <a:cxn ang="0">
                  <a:pos x="60" y="87"/>
                </a:cxn>
                <a:cxn ang="0">
                  <a:pos x="74" y="81"/>
                </a:cxn>
                <a:cxn ang="0">
                  <a:pos x="81" y="63"/>
                </a:cxn>
                <a:cxn ang="0">
                  <a:pos x="74" y="52"/>
                </a:cxn>
              </a:cxnLst>
              <a:rect l="0" t="0" r="r" b="b"/>
              <a:pathLst>
                <a:path w="86" h="89">
                  <a:moveTo>
                    <a:pt x="74" y="52"/>
                  </a:moveTo>
                  <a:cubicBezTo>
                    <a:pt x="76" y="47"/>
                    <a:pt x="84" y="29"/>
                    <a:pt x="84" y="29"/>
                  </a:cubicBezTo>
                  <a:cubicBezTo>
                    <a:pt x="86" y="23"/>
                    <a:pt x="83" y="18"/>
                    <a:pt x="78" y="15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0" y="0"/>
                    <a:pt x="34" y="2"/>
                    <a:pt x="32" y="7"/>
                  </a:cubicBezTo>
                  <a:cubicBezTo>
                    <a:pt x="32" y="7"/>
                    <a:pt x="25" y="26"/>
                    <a:pt x="23" y="30"/>
                  </a:cubicBezTo>
                  <a:cubicBezTo>
                    <a:pt x="21" y="35"/>
                    <a:pt x="10" y="33"/>
                    <a:pt x="10" y="33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0" y="57"/>
                    <a:pt x="3" y="63"/>
                    <a:pt x="8" y="65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6" y="89"/>
                    <a:pt x="71" y="86"/>
                    <a:pt x="74" y="81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72" y="56"/>
                    <a:pt x="74" y="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23" name="Group 126"/>
          <p:cNvGrpSpPr/>
          <p:nvPr/>
        </p:nvGrpSpPr>
        <p:grpSpPr>
          <a:xfrm>
            <a:off x="2915816" y="2996952"/>
            <a:ext cx="1729071" cy="1726841"/>
            <a:chOff x="560625" y="2276278"/>
            <a:chExt cx="1154211" cy="1152722"/>
          </a:xfrm>
          <a:solidFill>
            <a:srgbClr val="2DBCFE"/>
          </a:solidFill>
        </p:grpSpPr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632856" y="2347020"/>
              <a:ext cx="1011238" cy="1011238"/>
            </a:xfrm>
            <a:custGeom>
              <a:avLst/>
              <a:gdLst/>
              <a:ahLst/>
              <a:cxnLst>
                <a:cxn ang="0">
                  <a:pos x="572" y="286"/>
                </a:cxn>
                <a:cxn ang="0">
                  <a:pos x="286" y="573"/>
                </a:cxn>
                <a:cxn ang="0">
                  <a:pos x="0" y="286"/>
                </a:cxn>
                <a:cxn ang="0">
                  <a:pos x="286" y="0"/>
                </a:cxn>
                <a:cxn ang="0">
                  <a:pos x="572" y="286"/>
                </a:cxn>
                <a:cxn ang="0">
                  <a:pos x="286" y="527"/>
                </a:cxn>
                <a:cxn ang="0">
                  <a:pos x="526" y="286"/>
                </a:cxn>
                <a:cxn ang="0">
                  <a:pos x="286" y="46"/>
                </a:cxn>
                <a:cxn ang="0">
                  <a:pos x="46" y="286"/>
                </a:cxn>
                <a:cxn ang="0">
                  <a:pos x="286" y="527"/>
                </a:cxn>
              </a:cxnLst>
              <a:rect l="0" t="0" r="r" b="b"/>
              <a:pathLst>
                <a:path w="572" h="573">
                  <a:moveTo>
                    <a:pt x="572" y="286"/>
                  </a:moveTo>
                  <a:cubicBezTo>
                    <a:pt x="572" y="444"/>
                    <a:pt x="444" y="573"/>
                    <a:pt x="286" y="573"/>
                  </a:cubicBezTo>
                  <a:cubicBezTo>
                    <a:pt x="128" y="573"/>
                    <a:pt x="0" y="444"/>
                    <a:pt x="0" y="286"/>
                  </a:cubicBezTo>
                  <a:cubicBezTo>
                    <a:pt x="0" y="128"/>
                    <a:pt x="128" y="0"/>
                    <a:pt x="286" y="0"/>
                  </a:cubicBezTo>
                  <a:cubicBezTo>
                    <a:pt x="444" y="0"/>
                    <a:pt x="572" y="128"/>
                    <a:pt x="572" y="286"/>
                  </a:cubicBezTo>
                  <a:close/>
                  <a:moveTo>
                    <a:pt x="286" y="527"/>
                  </a:moveTo>
                  <a:cubicBezTo>
                    <a:pt x="419" y="527"/>
                    <a:pt x="526" y="419"/>
                    <a:pt x="526" y="286"/>
                  </a:cubicBezTo>
                  <a:cubicBezTo>
                    <a:pt x="526" y="154"/>
                    <a:pt x="419" y="46"/>
                    <a:pt x="286" y="46"/>
                  </a:cubicBezTo>
                  <a:cubicBezTo>
                    <a:pt x="153" y="46"/>
                    <a:pt x="46" y="154"/>
                    <a:pt x="46" y="286"/>
                  </a:cubicBezTo>
                  <a:cubicBezTo>
                    <a:pt x="46" y="419"/>
                    <a:pt x="153" y="527"/>
                    <a:pt x="286" y="5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3" name="Freeform 8"/>
            <p:cNvSpPr>
              <a:spLocks/>
            </p:cNvSpPr>
            <p:nvPr/>
          </p:nvSpPr>
          <p:spPr bwMode="auto">
            <a:xfrm>
              <a:off x="1069223" y="2276278"/>
              <a:ext cx="136272" cy="126591"/>
            </a:xfrm>
            <a:custGeom>
              <a:avLst/>
              <a:gdLst/>
              <a:ahLst/>
              <a:cxnLst>
                <a:cxn ang="0">
                  <a:pos x="67" y="35"/>
                </a:cxn>
                <a:cxn ang="0">
                  <a:pos x="67" y="10"/>
                </a:cxn>
                <a:cxn ang="0">
                  <a:pos x="57" y="0"/>
                </a:cxn>
                <a:cxn ang="0">
                  <a:pos x="21" y="0"/>
                </a:cxn>
                <a:cxn ang="0">
                  <a:pos x="11" y="10"/>
                </a:cxn>
                <a:cxn ang="0">
                  <a:pos x="11" y="35"/>
                </a:cxn>
                <a:cxn ang="0">
                  <a:pos x="0" y="43"/>
                </a:cxn>
                <a:cxn ang="0">
                  <a:pos x="0" y="62"/>
                </a:cxn>
                <a:cxn ang="0">
                  <a:pos x="10" y="72"/>
                </a:cxn>
                <a:cxn ang="0">
                  <a:pos x="39" y="72"/>
                </a:cxn>
                <a:cxn ang="0">
                  <a:pos x="67" y="72"/>
                </a:cxn>
                <a:cxn ang="0">
                  <a:pos x="77" y="62"/>
                </a:cxn>
                <a:cxn ang="0">
                  <a:pos x="77" y="43"/>
                </a:cxn>
                <a:cxn ang="0">
                  <a:pos x="67" y="35"/>
                </a:cxn>
              </a:cxnLst>
              <a:rect l="0" t="0" r="r" b="b"/>
              <a:pathLst>
                <a:path w="77" h="72">
                  <a:moveTo>
                    <a:pt x="67" y="35"/>
                  </a:moveTo>
                  <a:cubicBezTo>
                    <a:pt x="67" y="30"/>
                    <a:pt x="67" y="10"/>
                    <a:pt x="67" y="10"/>
                  </a:cubicBezTo>
                  <a:cubicBezTo>
                    <a:pt x="67" y="4"/>
                    <a:pt x="62" y="0"/>
                    <a:pt x="5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1" y="4"/>
                    <a:pt x="11" y="10"/>
                  </a:cubicBezTo>
                  <a:cubicBezTo>
                    <a:pt x="11" y="10"/>
                    <a:pt x="11" y="30"/>
                    <a:pt x="11" y="35"/>
                  </a:cubicBezTo>
                  <a:cubicBezTo>
                    <a:pt x="11" y="40"/>
                    <a:pt x="0" y="43"/>
                    <a:pt x="0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8"/>
                    <a:pt x="5" y="72"/>
                    <a:pt x="10" y="72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73" y="72"/>
                    <a:pt x="77" y="68"/>
                    <a:pt x="77" y="62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67" y="40"/>
                    <a:pt x="67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4" name="Freeform 9"/>
            <p:cNvSpPr>
              <a:spLocks/>
            </p:cNvSpPr>
            <p:nvPr/>
          </p:nvSpPr>
          <p:spPr bwMode="auto">
            <a:xfrm>
              <a:off x="874868" y="2304575"/>
              <a:ext cx="151909" cy="157122"/>
            </a:xfrm>
            <a:custGeom>
              <a:avLst/>
              <a:gdLst/>
              <a:ahLst/>
              <a:cxnLst>
                <a:cxn ang="0">
                  <a:pos x="63" y="30"/>
                </a:cxn>
                <a:cxn ang="0">
                  <a:pos x="54" y="7"/>
                </a:cxn>
                <a:cxn ang="0">
                  <a:pos x="40" y="2"/>
                </a:cxn>
                <a:cxn ang="0">
                  <a:pos x="7" y="15"/>
                </a:cxn>
                <a:cxn ang="0">
                  <a:pos x="2" y="29"/>
                </a:cxn>
                <a:cxn ang="0">
                  <a:pos x="12" y="52"/>
                </a:cxn>
                <a:cxn ang="0">
                  <a:pos x="5" y="63"/>
                </a:cxn>
                <a:cxn ang="0">
                  <a:pos x="12" y="81"/>
                </a:cxn>
                <a:cxn ang="0">
                  <a:pos x="25" y="87"/>
                </a:cxn>
                <a:cxn ang="0">
                  <a:pos x="52" y="76"/>
                </a:cxn>
                <a:cxn ang="0">
                  <a:pos x="78" y="65"/>
                </a:cxn>
                <a:cxn ang="0">
                  <a:pos x="83" y="52"/>
                </a:cxn>
                <a:cxn ang="0">
                  <a:pos x="76" y="33"/>
                </a:cxn>
                <a:cxn ang="0">
                  <a:pos x="63" y="30"/>
                </a:cxn>
              </a:cxnLst>
              <a:rect l="0" t="0" r="r" b="b"/>
              <a:pathLst>
                <a:path w="86" h="89">
                  <a:moveTo>
                    <a:pt x="63" y="30"/>
                  </a:moveTo>
                  <a:cubicBezTo>
                    <a:pt x="61" y="26"/>
                    <a:pt x="54" y="7"/>
                    <a:pt x="54" y="7"/>
                  </a:cubicBezTo>
                  <a:cubicBezTo>
                    <a:pt x="51" y="2"/>
                    <a:pt x="45" y="0"/>
                    <a:pt x="40" y="2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2" y="18"/>
                    <a:pt x="0" y="23"/>
                    <a:pt x="2" y="29"/>
                  </a:cubicBezTo>
                  <a:cubicBezTo>
                    <a:pt x="2" y="29"/>
                    <a:pt x="10" y="47"/>
                    <a:pt x="12" y="52"/>
                  </a:cubicBezTo>
                  <a:cubicBezTo>
                    <a:pt x="13" y="56"/>
                    <a:pt x="5" y="63"/>
                    <a:pt x="5" y="63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14" y="86"/>
                    <a:pt x="20" y="89"/>
                    <a:pt x="25" y="87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83" y="63"/>
                    <a:pt x="86" y="57"/>
                    <a:pt x="83" y="52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6" y="33"/>
                    <a:pt x="65" y="35"/>
                    <a:pt x="63" y="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auto">
            <a:xfrm>
              <a:off x="699875" y="2415528"/>
              <a:ext cx="163079" cy="162334"/>
            </a:xfrm>
            <a:custGeom>
              <a:avLst/>
              <a:gdLst/>
              <a:ahLst/>
              <a:cxnLst>
                <a:cxn ang="0">
                  <a:pos x="61" y="21"/>
                </a:cxn>
                <a:cxn ang="0">
                  <a:pos x="44" y="4"/>
                </a:cxn>
                <a:cxn ang="0">
                  <a:pos x="30" y="4"/>
                </a:cxn>
                <a:cxn ang="0">
                  <a:pos x="4" y="29"/>
                </a:cxn>
                <a:cxn ang="0">
                  <a:pos x="4" y="43"/>
                </a:cxn>
                <a:cxn ang="0">
                  <a:pos x="22" y="61"/>
                </a:cxn>
                <a:cxn ang="0">
                  <a:pos x="20" y="74"/>
                </a:cxn>
                <a:cxn ang="0">
                  <a:pos x="34" y="88"/>
                </a:cxn>
                <a:cxn ang="0">
                  <a:pos x="48" y="88"/>
                </a:cxn>
                <a:cxn ang="0">
                  <a:pos x="68" y="68"/>
                </a:cxn>
                <a:cxn ang="0">
                  <a:pos x="88" y="48"/>
                </a:cxn>
                <a:cxn ang="0">
                  <a:pos x="88" y="33"/>
                </a:cxn>
                <a:cxn ang="0">
                  <a:pos x="75" y="19"/>
                </a:cxn>
                <a:cxn ang="0">
                  <a:pos x="61" y="21"/>
                </a:cxn>
              </a:cxnLst>
              <a:rect l="0" t="0" r="r" b="b"/>
              <a:pathLst>
                <a:path w="92" h="92">
                  <a:moveTo>
                    <a:pt x="61" y="21"/>
                  </a:moveTo>
                  <a:cubicBezTo>
                    <a:pt x="58" y="18"/>
                    <a:pt x="44" y="4"/>
                    <a:pt x="44" y="4"/>
                  </a:cubicBezTo>
                  <a:cubicBezTo>
                    <a:pt x="40" y="0"/>
                    <a:pt x="33" y="0"/>
                    <a:pt x="30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0" y="33"/>
                    <a:pt x="0" y="39"/>
                    <a:pt x="4" y="43"/>
                  </a:cubicBezTo>
                  <a:cubicBezTo>
                    <a:pt x="4" y="43"/>
                    <a:pt x="19" y="57"/>
                    <a:pt x="22" y="61"/>
                  </a:cubicBezTo>
                  <a:cubicBezTo>
                    <a:pt x="25" y="64"/>
                    <a:pt x="20" y="74"/>
                    <a:pt x="20" y="74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38" y="92"/>
                    <a:pt x="44" y="92"/>
                    <a:pt x="48" y="8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2" y="44"/>
                    <a:pt x="92" y="37"/>
                    <a:pt x="88" y="33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19"/>
                    <a:pt x="65" y="25"/>
                    <a:pt x="61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Freeform 11"/>
            <p:cNvSpPr>
              <a:spLocks/>
            </p:cNvSpPr>
            <p:nvPr/>
          </p:nvSpPr>
          <p:spPr bwMode="auto">
            <a:xfrm>
              <a:off x="588922" y="2588287"/>
              <a:ext cx="157122" cy="151909"/>
            </a:xfrm>
            <a:custGeom>
              <a:avLst/>
              <a:gdLst/>
              <a:ahLst/>
              <a:cxnLst>
                <a:cxn ang="0">
                  <a:pos x="52" y="12"/>
                </a:cxn>
                <a:cxn ang="0">
                  <a:pos x="29" y="2"/>
                </a:cxn>
                <a:cxn ang="0">
                  <a:pos x="16" y="8"/>
                </a:cxn>
                <a:cxn ang="0">
                  <a:pos x="2" y="41"/>
                </a:cxn>
                <a:cxn ang="0">
                  <a:pos x="8" y="54"/>
                </a:cxn>
                <a:cxn ang="0">
                  <a:pos x="31" y="64"/>
                </a:cxn>
                <a:cxn ang="0">
                  <a:pos x="34" y="76"/>
                </a:cxn>
                <a:cxn ang="0">
                  <a:pos x="52" y="84"/>
                </a:cxn>
                <a:cxn ang="0">
                  <a:pos x="65" y="78"/>
                </a:cxn>
                <a:cxn ang="0">
                  <a:pos x="76" y="52"/>
                </a:cxn>
                <a:cxn ang="0">
                  <a:pos x="87" y="26"/>
                </a:cxn>
                <a:cxn ang="0">
                  <a:pos x="82" y="13"/>
                </a:cxn>
                <a:cxn ang="0">
                  <a:pos x="63" y="5"/>
                </a:cxn>
                <a:cxn ang="0">
                  <a:pos x="52" y="12"/>
                </a:cxn>
              </a:cxnLst>
              <a:rect l="0" t="0" r="r" b="b"/>
              <a:pathLst>
                <a:path w="89" h="86">
                  <a:moveTo>
                    <a:pt x="52" y="12"/>
                  </a:moveTo>
                  <a:cubicBezTo>
                    <a:pt x="48" y="10"/>
                    <a:pt x="29" y="2"/>
                    <a:pt x="29" y="2"/>
                  </a:cubicBezTo>
                  <a:cubicBezTo>
                    <a:pt x="24" y="0"/>
                    <a:pt x="18" y="3"/>
                    <a:pt x="16" y="8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0" y="46"/>
                    <a:pt x="3" y="52"/>
                    <a:pt x="8" y="54"/>
                  </a:cubicBezTo>
                  <a:cubicBezTo>
                    <a:pt x="8" y="54"/>
                    <a:pt x="26" y="62"/>
                    <a:pt x="31" y="64"/>
                  </a:cubicBezTo>
                  <a:cubicBezTo>
                    <a:pt x="35" y="65"/>
                    <a:pt x="34" y="76"/>
                    <a:pt x="34" y="76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7" y="86"/>
                    <a:pt x="63" y="84"/>
                    <a:pt x="65" y="78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9" y="21"/>
                    <a:pt x="87" y="15"/>
                    <a:pt x="82" y="13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57" y="14"/>
                    <a:pt x="52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7" name="Freeform 12"/>
            <p:cNvSpPr>
              <a:spLocks/>
            </p:cNvSpPr>
            <p:nvPr/>
          </p:nvSpPr>
          <p:spPr bwMode="auto">
            <a:xfrm>
              <a:off x="560625" y="2784876"/>
              <a:ext cx="128825" cy="135527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10" y="10"/>
                </a:cxn>
                <a:cxn ang="0">
                  <a:pos x="0" y="21"/>
                </a:cxn>
                <a:cxn ang="0">
                  <a:pos x="0" y="56"/>
                </a:cxn>
                <a:cxn ang="0">
                  <a:pos x="10" y="66"/>
                </a:cxn>
                <a:cxn ang="0">
                  <a:pos x="35" y="66"/>
                </a:cxn>
                <a:cxn ang="0">
                  <a:pos x="43" y="77"/>
                </a:cxn>
                <a:cxn ang="0">
                  <a:pos x="63" y="77"/>
                </a:cxn>
                <a:cxn ang="0">
                  <a:pos x="73" y="67"/>
                </a:cxn>
                <a:cxn ang="0">
                  <a:pos x="73" y="38"/>
                </a:cxn>
                <a:cxn ang="0">
                  <a:pos x="73" y="10"/>
                </a:cxn>
                <a:cxn ang="0">
                  <a:pos x="63" y="0"/>
                </a:cxn>
                <a:cxn ang="0">
                  <a:pos x="43" y="0"/>
                </a:cxn>
                <a:cxn ang="0">
                  <a:pos x="35" y="10"/>
                </a:cxn>
              </a:cxnLst>
              <a:rect l="0" t="0" r="r" b="b"/>
              <a:pathLst>
                <a:path w="73" h="77">
                  <a:moveTo>
                    <a:pt x="35" y="10"/>
                  </a:moveTo>
                  <a:cubicBezTo>
                    <a:pt x="30" y="10"/>
                    <a:pt x="10" y="10"/>
                    <a:pt x="10" y="10"/>
                  </a:cubicBezTo>
                  <a:cubicBezTo>
                    <a:pt x="5" y="10"/>
                    <a:pt x="0" y="15"/>
                    <a:pt x="0" y="21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2"/>
                    <a:pt x="5" y="66"/>
                    <a:pt x="10" y="66"/>
                  </a:cubicBezTo>
                  <a:cubicBezTo>
                    <a:pt x="10" y="66"/>
                    <a:pt x="30" y="66"/>
                    <a:pt x="35" y="66"/>
                  </a:cubicBezTo>
                  <a:cubicBezTo>
                    <a:pt x="40" y="66"/>
                    <a:pt x="43" y="77"/>
                    <a:pt x="4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8" y="77"/>
                    <a:pt x="73" y="72"/>
                    <a:pt x="73" y="67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4"/>
                    <a:pt x="68" y="0"/>
                    <a:pt x="6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0" y="10"/>
                    <a:pt x="35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8" name="Freeform 13"/>
            <p:cNvSpPr>
              <a:spLocks/>
            </p:cNvSpPr>
            <p:nvPr/>
          </p:nvSpPr>
          <p:spPr bwMode="auto">
            <a:xfrm>
              <a:off x="588922" y="2965081"/>
              <a:ext cx="157122" cy="14967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8" y="32"/>
                </a:cxn>
                <a:cxn ang="0">
                  <a:pos x="2" y="45"/>
                </a:cxn>
                <a:cxn ang="0">
                  <a:pos x="16" y="78"/>
                </a:cxn>
                <a:cxn ang="0">
                  <a:pos x="29" y="83"/>
                </a:cxn>
                <a:cxn ang="0">
                  <a:pos x="52" y="74"/>
                </a:cxn>
                <a:cxn ang="0">
                  <a:pos x="63" y="81"/>
                </a:cxn>
                <a:cxn ang="0">
                  <a:pos x="82" y="73"/>
                </a:cxn>
                <a:cxn ang="0">
                  <a:pos x="87" y="60"/>
                </a:cxn>
                <a:cxn ang="0">
                  <a:pos x="76" y="33"/>
                </a:cxn>
                <a:cxn ang="0">
                  <a:pos x="65" y="7"/>
                </a:cxn>
                <a:cxn ang="0">
                  <a:pos x="52" y="2"/>
                </a:cxn>
                <a:cxn ang="0">
                  <a:pos x="34" y="9"/>
                </a:cxn>
                <a:cxn ang="0">
                  <a:pos x="31" y="22"/>
                </a:cxn>
              </a:cxnLst>
              <a:rect l="0" t="0" r="r" b="b"/>
              <a:pathLst>
                <a:path w="89" h="85">
                  <a:moveTo>
                    <a:pt x="31" y="22"/>
                  </a:moveTo>
                  <a:cubicBezTo>
                    <a:pt x="26" y="24"/>
                    <a:pt x="8" y="32"/>
                    <a:pt x="8" y="32"/>
                  </a:cubicBezTo>
                  <a:cubicBezTo>
                    <a:pt x="3" y="34"/>
                    <a:pt x="0" y="40"/>
                    <a:pt x="2" y="45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8" y="83"/>
                    <a:pt x="24" y="85"/>
                    <a:pt x="29" y="83"/>
                  </a:cubicBezTo>
                  <a:cubicBezTo>
                    <a:pt x="29" y="83"/>
                    <a:pt x="48" y="76"/>
                    <a:pt x="52" y="74"/>
                  </a:cubicBezTo>
                  <a:cubicBezTo>
                    <a:pt x="57" y="72"/>
                    <a:pt x="63" y="81"/>
                    <a:pt x="63" y="81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7" y="71"/>
                    <a:pt x="89" y="65"/>
                    <a:pt x="87" y="60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65" y="7"/>
                    <a:pt x="65" y="7"/>
                    <a:pt x="65" y="7"/>
                  </a:cubicBezTo>
                  <a:cubicBezTo>
                    <a:pt x="63" y="2"/>
                    <a:pt x="57" y="0"/>
                    <a:pt x="52" y="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4" y="9"/>
                    <a:pt x="35" y="20"/>
                    <a:pt x="31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49" name="Freeform 14"/>
            <p:cNvSpPr>
              <a:spLocks/>
            </p:cNvSpPr>
            <p:nvPr/>
          </p:nvSpPr>
          <p:spPr bwMode="auto">
            <a:xfrm>
              <a:off x="699875" y="3127416"/>
              <a:ext cx="163079" cy="162334"/>
            </a:xfrm>
            <a:custGeom>
              <a:avLst/>
              <a:gdLst/>
              <a:ahLst/>
              <a:cxnLst>
                <a:cxn ang="0">
                  <a:pos x="22" y="31"/>
                </a:cxn>
                <a:cxn ang="0">
                  <a:pos x="4" y="48"/>
                </a:cxn>
                <a:cxn ang="0">
                  <a:pos x="4" y="63"/>
                </a:cxn>
                <a:cxn ang="0">
                  <a:pos x="30" y="88"/>
                </a:cxn>
                <a:cxn ang="0">
                  <a:pos x="44" y="88"/>
                </a:cxn>
                <a:cxn ang="0">
                  <a:pos x="62" y="70"/>
                </a:cxn>
                <a:cxn ang="0">
                  <a:pos x="75" y="72"/>
                </a:cxn>
                <a:cxn ang="0">
                  <a:pos x="88" y="58"/>
                </a:cxn>
                <a:cxn ang="0">
                  <a:pos x="88" y="44"/>
                </a:cxn>
                <a:cxn ang="0">
                  <a:pos x="68" y="24"/>
                </a:cxn>
                <a:cxn ang="0">
                  <a:pos x="48" y="4"/>
                </a:cxn>
                <a:cxn ang="0">
                  <a:pos x="34" y="4"/>
                </a:cxn>
                <a:cxn ang="0">
                  <a:pos x="20" y="18"/>
                </a:cxn>
                <a:cxn ang="0">
                  <a:pos x="22" y="31"/>
                </a:cxn>
              </a:cxnLst>
              <a:rect l="0" t="0" r="r" b="b"/>
              <a:pathLst>
                <a:path w="92" h="92">
                  <a:moveTo>
                    <a:pt x="22" y="31"/>
                  </a:moveTo>
                  <a:cubicBezTo>
                    <a:pt x="19" y="34"/>
                    <a:pt x="4" y="48"/>
                    <a:pt x="4" y="48"/>
                  </a:cubicBezTo>
                  <a:cubicBezTo>
                    <a:pt x="0" y="52"/>
                    <a:pt x="0" y="59"/>
                    <a:pt x="4" y="63"/>
                  </a:cubicBezTo>
                  <a:cubicBezTo>
                    <a:pt x="30" y="88"/>
                    <a:pt x="30" y="88"/>
                    <a:pt x="30" y="88"/>
                  </a:cubicBezTo>
                  <a:cubicBezTo>
                    <a:pt x="33" y="92"/>
                    <a:pt x="40" y="92"/>
                    <a:pt x="44" y="88"/>
                  </a:cubicBezTo>
                  <a:cubicBezTo>
                    <a:pt x="44" y="88"/>
                    <a:pt x="58" y="74"/>
                    <a:pt x="62" y="70"/>
                  </a:cubicBezTo>
                  <a:cubicBezTo>
                    <a:pt x="65" y="67"/>
                    <a:pt x="75" y="72"/>
                    <a:pt x="75" y="72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92" y="54"/>
                    <a:pt x="92" y="48"/>
                    <a:pt x="88" y="44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4" y="0"/>
                    <a:pt x="38" y="0"/>
                    <a:pt x="34" y="4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6" y="27"/>
                    <a:pt x="22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0" name="Freeform 15"/>
            <p:cNvSpPr>
              <a:spLocks/>
            </p:cNvSpPr>
            <p:nvPr/>
          </p:nvSpPr>
          <p:spPr bwMode="auto">
            <a:xfrm>
              <a:off x="874868" y="3243581"/>
              <a:ext cx="151909" cy="157122"/>
            </a:xfrm>
            <a:custGeom>
              <a:avLst/>
              <a:gdLst/>
              <a:ahLst/>
              <a:cxnLst>
                <a:cxn ang="0">
                  <a:pos x="12" y="37"/>
                </a:cxn>
                <a:cxn ang="0">
                  <a:pos x="2" y="60"/>
                </a:cxn>
                <a:cxn ang="0">
                  <a:pos x="7" y="73"/>
                </a:cxn>
                <a:cxn ang="0">
                  <a:pos x="40" y="87"/>
                </a:cxn>
                <a:cxn ang="0">
                  <a:pos x="54" y="81"/>
                </a:cxn>
                <a:cxn ang="0">
                  <a:pos x="63" y="58"/>
                </a:cxn>
                <a:cxn ang="0">
                  <a:pos x="76" y="55"/>
                </a:cxn>
                <a:cxn ang="0">
                  <a:pos x="83" y="37"/>
                </a:cxn>
                <a:cxn ang="0">
                  <a:pos x="78" y="24"/>
                </a:cxn>
                <a:cxn ang="0">
                  <a:pos x="52" y="13"/>
                </a:cxn>
                <a:cxn ang="0">
                  <a:pos x="25" y="2"/>
                </a:cxn>
                <a:cxn ang="0">
                  <a:pos x="12" y="7"/>
                </a:cxn>
                <a:cxn ang="0">
                  <a:pos x="5" y="26"/>
                </a:cxn>
                <a:cxn ang="0">
                  <a:pos x="12" y="37"/>
                </a:cxn>
              </a:cxnLst>
              <a:rect l="0" t="0" r="r" b="b"/>
              <a:pathLst>
                <a:path w="86" h="89">
                  <a:moveTo>
                    <a:pt x="12" y="37"/>
                  </a:moveTo>
                  <a:cubicBezTo>
                    <a:pt x="10" y="41"/>
                    <a:pt x="2" y="60"/>
                    <a:pt x="2" y="60"/>
                  </a:cubicBezTo>
                  <a:cubicBezTo>
                    <a:pt x="0" y="65"/>
                    <a:pt x="2" y="71"/>
                    <a:pt x="7" y="73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5" y="89"/>
                    <a:pt x="51" y="87"/>
                    <a:pt x="54" y="81"/>
                  </a:cubicBezTo>
                  <a:cubicBezTo>
                    <a:pt x="54" y="81"/>
                    <a:pt x="61" y="63"/>
                    <a:pt x="63" y="58"/>
                  </a:cubicBezTo>
                  <a:cubicBezTo>
                    <a:pt x="65" y="54"/>
                    <a:pt x="76" y="55"/>
                    <a:pt x="76" y="55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6" y="32"/>
                    <a:pt x="83" y="26"/>
                    <a:pt x="78" y="24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0" y="0"/>
                    <a:pt x="14" y="2"/>
                    <a:pt x="12" y="7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13" y="32"/>
                    <a:pt x="12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auto">
            <a:xfrm>
              <a:off x="1069223" y="3300175"/>
              <a:ext cx="136272" cy="128825"/>
            </a:xfrm>
            <a:custGeom>
              <a:avLst/>
              <a:gdLst/>
              <a:ahLst/>
              <a:cxnLst>
                <a:cxn ang="0">
                  <a:pos x="11" y="38"/>
                </a:cxn>
                <a:cxn ang="0">
                  <a:pos x="11" y="63"/>
                </a:cxn>
                <a:cxn ang="0">
                  <a:pos x="21" y="73"/>
                </a:cxn>
                <a:cxn ang="0">
                  <a:pos x="57" y="73"/>
                </a:cxn>
                <a:cxn ang="0">
                  <a:pos x="67" y="63"/>
                </a:cxn>
                <a:cxn ang="0">
                  <a:pos x="67" y="38"/>
                </a:cxn>
                <a:cxn ang="0">
                  <a:pos x="77" y="30"/>
                </a:cxn>
                <a:cxn ang="0">
                  <a:pos x="77" y="10"/>
                </a:cxn>
                <a:cxn ang="0">
                  <a:pos x="67" y="0"/>
                </a:cxn>
                <a:cxn ang="0">
                  <a:pos x="39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1" y="38"/>
                </a:cxn>
              </a:cxnLst>
              <a:rect l="0" t="0" r="r" b="b"/>
              <a:pathLst>
                <a:path w="77" h="73">
                  <a:moveTo>
                    <a:pt x="11" y="38"/>
                  </a:moveTo>
                  <a:cubicBezTo>
                    <a:pt x="11" y="43"/>
                    <a:pt x="11" y="63"/>
                    <a:pt x="11" y="63"/>
                  </a:cubicBezTo>
                  <a:cubicBezTo>
                    <a:pt x="11" y="68"/>
                    <a:pt x="15" y="73"/>
                    <a:pt x="21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62" y="73"/>
                    <a:pt x="67" y="68"/>
                    <a:pt x="67" y="63"/>
                  </a:cubicBezTo>
                  <a:cubicBezTo>
                    <a:pt x="67" y="63"/>
                    <a:pt x="67" y="43"/>
                    <a:pt x="67" y="38"/>
                  </a:cubicBezTo>
                  <a:cubicBezTo>
                    <a:pt x="67" y="33"/>
                    <a:pt x="77" y="30"/>
                    <a:pt x="77" y="30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5"/>
                    <a:pt x="73" y="0"/>
                    <a:pt x="6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1" y="33"/>
                    <a:pt x="11" y="3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2" name="Freeform 17"/>
            <p:cNvSpPr>
              <a:spLocks/>
            </p:cNvSpPr>
            <p:nvPr/>
          </p:nvSpPr>
          <p:spPr bwMode="auto">
            <a:xfrm>
              <a:off x="1249428" y="3243581"/>
              <a:ext cx="152654" cy="157122"/>
            </a:xfrm>
            <a:custGeom>
              <a:avLst/>
              <a:gdLst/>
              <a:ahLst/>
              <a:cxnLst>
                <a:cxn ang="0">
                  <a:pos x="23" y="58"/>
                </a:cxn>
                <a:cxn ang="0">
                  <a:pos x="32" y="81"/>
                </a:cxn>
                <a:cxn ang="0">
                  <a:pos x="45" y="87"/>
                </a:cxn>
                <a:cxn ang="0">
                  <a:pos x="78" y="73"/>
                </a:cxn>
                <a:cxn ang="0">
                  <a:pos x="84" y="60"/>
                </a:cxn>
                <a:cxn ang="0">
                  <a:pos x="74" y="37"/>
                </a:cxn>
                <a:cxn ang="0">
                  <a:pos x="81" y="26"/>
                </a:cxn>
                <a:cxn ang="0">
                  <a:pos x="74" y="7"/>
                </a:cxn>
                <a:cxn ang="0">
                  <a:pos x="60" y="2"/>
                </a:cxn>
                <a:cxn ang="0">
                  <a:pos x="34" y="13"/>
                </a:cxn>
                <a:cxn ang="0">
                  <a:pos x="8" y="24"/>
                </a:cxn>
                <a:cxn ang="0">
                  <a:pos x="2" y="37"/>
                </a:cxn>
                <a:cxn ang="0">
                  <a:pos x="10" y="55"/>
                </a:cxn>
                <a:cxn ang="0">
                  <a:pos x="23" y="58"/>
                </a:cxn>
              </a:cxnLst>
              <a:rect l="0" t="0" r="r" b="b"/>
              <a:pathLst>
                <a:path w="86" h="89">
                  <a:moveTo>
                    <a:pt x="23" y="58"/>
                  </a:moveTo>
                  <a:cubicBezTo>
                    <a:pt x="24" y="63"/>
                    <a:pt x="32" y="81"/>
                    <a:pt x="32" y="81"/>
                  </a:cubicBezTo>
                  <a:cubicBezTo>
                    <a:pt x="34" y="87"/>
                    <a:pt x="40" y="89"/>
                    <a:pt x="45" y="8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83" y="71"/>
                    <a:pt x="86" y="65"/>
                    <a:pt x="84" y="60"/>
                  </a:cubicBezTo>
                  <a:cubicBezTo>
                    <a:pt x="84" y="60"/>
                    <a:pt x="76" y="41"/>
                    <a:pt x="74" y="37"/>
                  </a:cubicBezTo>
                  <a:cubicBezTo>
                    <a:pt x="72" y="32"/>
                    <a:pt x="81" y="26"/>
                    <a:pt x="81" y="2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1" y="2"/>
                    <a:pt x="66" y="0"/>
                    <a:pt x="60" y="2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3" y="26"/>
                    <a:pt x="0" y="32"/>
                    <a:pt x="2" y="37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21" y="54"/>
                    <a:pt x="23" y="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3" name="Freeform 18"/>
            <p:cNvSpPr>
              <a:spLocks/>
            </p:cNvSpPr>
            <p:nvPr/>
          </p:nvSpPr>
          <p:spPr bwMode="auto">
            <a:xfrm>
              <a:off x="1412507" y="3127416"/>
              <a:ext cx="162334" cy="162334"/>
            </a:xfrm>
            <a:custGeom>
              <a:avLst/>
              <a:gdLst/>
              <a:ahLst/>
              <a:cxnLst>
                <a:cxn ang="0">
                  <a:pos x="31" y="70"/>
                </a:cxn>
                <a:cxn ang="0">
                  <a:pos x="49" y="88"/>
                </a:cxn>
                <a:cxn ang="0">
                  <a:pos x="63" y="88"/>
                </a:cxn>
                <a:cxn ang="0">
                  <a:pos x="88" y="63"/>
                </a:cxn>
                <a:cxn ang="0">
                  <a:pos x="88" y="48"/>
                </a:cxn>
                <a:cxn ang="0">
                  <a:pos x="71" y="31"/>
                </a:cxn>
                <a:cxn ang="0">
                  <a:pos x="73" y="18"/>
                </a:cxn>
                <a:cxn ang="0">
                  <a:pos x="59" y="4"/>
                </a:cxn>
                <a:cxn ang="0">
                  <a:pos x="45" y="4"/>
                </a:cxn>
                <a:cxn ang="0">
                  <a:pos x="24" y="24"/>
                </a:cxn>
                <a:cxn ang="0">
                  <a:pos x="4" y="44"/>
                </a:cxn>
                <a:cxn ang="0">
                  <a:pos x="4" y="58"/>
                </a:cxn>
                <a:cxn ang="0">
                  <a:pos x="18" y="72"/>
                </a:cxn>
                <a:cxn ang="0">
                  <a:pos x="31" y="70"/>
                </a:cxn>
              </a:cxnLst>
              <a:rect l="0" t="0" r="r" b="b"/>
              <a:pathLst>
                <a:path w="92" h="92">
                  <a:moveTo>
                    <a:pt x="31" y="70"/>
                  </a:moveTo>
                  <a:cubicBezTo>
                    <a:pt x="35" y="74"/>
                    <a:pt x="49" y="88"/>
                    <a:pt x="49" y="88"/>
                  </a:cubicBezTo>
                  <a:cubicBezTo>
                    <a:pt x="53" y="92"/>
                    <a:pt x="59" y="92"/>
                    <a:pt x="63" y="88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92" y="59"/>
                    <a:pt x="92" y="52"/>
                    <a:pt x="88" y="48"/>
                  </a:cubicBezTo>
                  <a:cubicBezTo>
                    <a:pt x="88" y="48"/>
                    <a:pt x="74" y="34"/>
                    <a:pt x="71" y="31"/>
                  </a:cubicBezTo>
                  <a:cubicBezTo>
                    <a:pt x="67" y="27"/>
                    <a:pt x="73" y="18"/>
                    <a:pt x="73" y="18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5" y="0"/>
                    <a:pt x="49" y="0"/>
                    <a:pt x="45" y="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0" y="48"/>
                    <a:pt x="0" y="54"/>
                    <a:pt x="4" y="58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8" y="72"/>
                    <a:pt x="28" y="67"/>
                    <a:pt x="31" y="7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4" name="Freeform 19"/>
            <p:cNvSpPr>
              <a:spLocks/>
            </p:cNvSpPr>
            <p:nvPr/>
          </p:nvSpPr>
          <p:spPr bwMode="auto">
            <a:xfrm>
              <a:off x="1528673" y="2965081"/>
              <a:ext cx="159356" cy="149675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61" y="83"/>
                </a:cxn>
                <a:cxn ang="0">
                  <a:pos x="74" y="78"/>
                </a:cxn>
                <a:cxn ang="0">
                  <a:pos x="87" y="45"/>
                </a:cxn>
                <a:cxn ang="0">
                  <a:pos x="82" y="32"/>
                </a:cxn>
                <a:cxn ang="0">
                  <a:pos x="59" y="22"/>
                </a:cxn>
                <a:cxn ang="0">
                  <a:pos x="56" y="9"/>
                </a:cxn>
                <a:cxn ang="0">
                  <a:pos x="38" y="2"/>
                </a:cxn>
                <a:cxn ang="0">
                  <a:pos x="24" y="7"/>
                </a:cxn>
                <a:cxn ang="0">
                  <a:pos x="13" y="33"/>
                </a:cxn>
                <a:cxn ang="0">
                  <a:pos x="3" y="60"/>
                </a:cxn>
                <a:cxn ang="0">
                  <a:pos x="8" y="73"/>
                </a:cxn>
                <a:cxn ang="0">
                  <a:pos x="26" y="81"/>
                </a:cxn>
                <a:cxn ang="0">
                  <a:pos x="37" y="74"/>
                </a:cxn>
              </a:cxnLst>
              <a:rect l="0" t="0" r="r" b="b"/>
              <a:pathLst>
                <a:path w="90" h="85">
                  <a:moveTo>
                    <a:pt x="37" y="74"/>
                  </a:moveTo>
                  <a:cubicBezTo>
                    <a:pt x="42" y="76"/>
                    <a:pt x="61" y="83"/>
                    <a:pt x="61" y="83"/>
                  </a:cubicBezTo>
                  <a:cubicBezTo>
                    <a:pt x="66" y="85"/>
                    <a:pt x="72" y="83"/>
                    <a:pt x="74" y="78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90" y="40"/>
                    <a:pt x="87" y="34"/>
                    <a:pt x="82" y="32"/>
                  </a:cubicBezTo>
                  <a:cubicBezTo>
                    <a:pt x="82" y="32"/>
                    <a:pt x="63" y="24"/>
                    <a:pt x="59" y="22"/>
                  </a:cubicBezTo>
                  <a:cubicBezTo>
                    <a:pt x="54" y="20"/>
                    <a:pt x="56" y="9"/>
                    <a:pt x="56" y="9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2" y="0"/>
                    <a:pt x="27" y="2"/>
                    <a:pt x="24" y="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3" y="60"/>
                    <a:pt x="3" y="60"/>
                    <a:pt x="3" y="60"/>
                  </a:cubicBezTo>
                  <a:cubicBezTo>
                    <a:pt x="0" y="65"/>
                    <a:pt x="3" y="71"/>
                    <a:pt x="8" y="7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33" y="72"/>
                    <a:pt x="37" y="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" name="Freeform 20"/>
            <p:cNvSpPr>
              <a:spLocks/>
            </p:cNvSpPr>
            <p:nvPr/>
          </p:nvSpPr>
          <p:spPr bwMode="auto">
            <a:xfrm>
              <a:off x="1587500" y="2784876"/>
              <a:ext cx="127336" cy="135527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62" y="66"/>
                </a:cxn>
                <a:cxn ang="0">
                  <a:pos x="72" y="56"/>
                </a:cxn>
                <a:cxn ang="0">
                  <a:pos x="72" y="21"/>
                </a:cxn>
                <a:cxn ang="0">
                  <a:pos x="62" y="10"/>
                </a:cxn>
                <a:cxn ang="0">
                  <a:pos x="37" y="10"/>
                </a:cxn>
                <a:cxn ang="0">
                  <a:pos x="30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8"/>
                </a:cxn>
                <a:cxn ang="0">
                  <a:pos x="0" y="67"/>
                </a:cxn>
                <a:cxn ang="0">
                  <a:pos x="10" y="77"/>
                </a:cxn>
                <a:cxn ang="0">
                  <a:pos x="30" y="77"/>
                </a:cxn>
                <a:cxn ang="0">
                  <a:pos x="37" y="66"/>
                </a:cxn>
              </a:cxnLst>
              <a:rect l="0" t="0" r="r" b="b"/>
              <a:pathLst>
                <a:path w="72" h="77">
                  <a:moveTo>
                    <a:pt x="37" y="66"/>
                  </a:moveTo>
                  <a:cubicBezTo>
                    <a:pt x="42" y="66"/>
                    <a:pt x="62" y="66"/>
                    <a:pt x="62" y="66"/>
                  </a:cubicBezTo>
                  <a:cubicBezTo>
                    <a:pt x="68" y="66"/>
                    <a:pt x="72" y="62"/>
                    <a:pt x="72" y="56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15"/>
                    <a:pt x="68" y="10"/>
                    <a:pt x="62" y="10"/>
                  </a:cubicBezTo>
                  <a:cubicBezTo>
                    <a:pt x="62" y="10"/>
                    <a:pt x="42" y="10"/>
                    <a:pt x="37" y="10"/>
                  </a:cubicBezTo>
                  <a:cubicBezTo>
                    <a:pt x="32" y="10"/>
                    <a:pt x="30" y="0"/>
                    <a:pt x="3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2"/>
                    <a:pt x="4" y="77"/>
                    <a:pt x="1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2" y="66"/>
                    <a:pt x="37" y="6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6" name="Freeform 21"/>
            <p:cNvSpPr>
              <a:spLocks/>
            </p:cNvSpPr>
            <p:nvPr/>
          </p:nvSpPr>
          <p:spPr bwMode="auto">
            <a:xfrm>
              <a:off x="1528673" y="2588287"/>
              <a:ext cx="159356" cy="151909"/>
            </a:xfrm>
            <a:custGeom>
              <a:avLst/>
              <a:gdLst/>
              <a:ahLst/>
              <a:cxnLst>
                <a:cxn ang="0">
                  <a:pos x="59" y="64"/>
                </a:cxn>
                <a:cxn ang="0">
                  <a:pos x="82" y="54"/>
                </a:cxn>
                <a:cxn ang="0">
                  <a:pos x="87" y="41"/>
                </a:cxn>
                <a:cxn ang="0">
                  <a:pos x="74" y="8"/>
                </a:cxn>
                <a:cxn ang="0">
                  <a:pos x="61" y="2"/>
                </a:cxn>
                <a:cxn ang="0">
                  <a:pos x="37" y="12"/>
                </a:cxn>
                <a:cxn ang="0">
                  <a:pos x="26" y="5"/>
                </a:cxn>
                <a:cxn ang="0">
                  <a:pos x="8" y="13"/>
                </a:cxn>
                <a:cxn ang="0">
                  <a:pos x="3" y="26"/>
                </a:cxn>
                <a:cxn ang="0">
                  <a:pos x="13" y="52"/>
                </a:cxn>
                <a:cxn ang="0">
                  <a:pos x="24" y="78"/>
                </a:cxn>
                <a:cxn ang="0">
                  <a:pos x="38" y="84"/>
                </a:cxn>
                <a:cxn ang="0">
                  <a:pos x="56" y="76"/>
                </a:cxn>
                <a:cxn ang="0">
                  <a:pos x="59" y="64"/>
                </a:cxn>
              </a:cxnLst>
              <a:rect l="0" t="0" r="r" b="b"/>
              <a:pathLst>
                <a:path w="90" h="86">
                  <a:moveTo>
                    <a:pt x="59" y="64"/>
                  </a:moveTo>
                  <a:cubicBezTo>
                    <a:pt x="63" y="62"/>
                    <a:pt x="82" y="54"/>
                    <a:pt x="82" y="54"/>
                  </a:cubicBezTo>
                  <a:cubicBezTo>
                    <a:pt x="87" y="52"/>
                    <a:pt x="90" y="46"/>
                    <a:pt x="87" y="41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2" y="3"/>
                    <a:pt x="66" y="0"/>
                    <a:pt x="61" y="2"/>
                  </a:cubicBezTo>
                  <a:cubicBezTo>
                    <a:pt x="61" y="2"/>
                    <a:pt x="42" y="10"/>
                    <a:pt x="37" y="12"/>
                  </a:cubicBezTo>
                  <a:cubicBezTo>
                    <a:pt x="33" y="14"/>
                    <a:pt x="26" y="5"/>
                    <a:pt x="26" y="5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3" y="15"/>
                    <a:pt x="0" y="21"/>
                    <a:pt x="3" y="26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7" y="84"/>
                    <a:pt x="32" y="86"/>
                    <a:pt x="38" y="84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4" y="65"/>
                    <a:pt x="59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7" name="Freeform 22"/>
            <p:cNvSpPr>
              <a:spLocks/>
            </p:cNvSpPr>
            <p:nvPr/>
          </p:nvSpPr>
          <p:spPr bwMode="auto">
            <a:xfrm>
              <a:off x="1412507" y="2415528"/>
              <a:ext cx="162334" cy="162334"/>
            </a:xfrm>
            <a:custGeom>
              <a:avLst/>
              <a:gdLst/>
              <a:ahLst/>
              <a:cxnLst>
                <a:cxn ang="0">
                  <a:pos x="71" y="61"/>
                </a:cxn>
                <a:cxn ang="0">
                  <a:pos x="88" y="43"/>
                </a:cxn>
                <a:cxn ang="0">
                  <a:pos x="88" y="29"/>
                </a:cxn>
                <a:cxn ang="0">
                  <a:pos x="63" y="4"/>
                </a:cxn>
                <a:cxn ang="0">
                  <a:pos x="49" y="4"/>
                </a:cxn>
                <a:cxn ang="0">
                  <a:pos x="31" y="21"/>
                </a:cxn>
                <a:cxn ang="0">
                  <a:pos x="18" y="19"/>
                </a:cxn>
                <a:cxn ang="0">
                  <a:pos x="4" y="33"/>
                </a:cxn>
                <a:cxn ang="0">
                  <a:pos x="4" y="48"/>
                </a:cxn>
                <a:cxn ang="0">
                  <a:pos x="24" y="68"/>
                </a:cxn>
                <a:cxn ang="0">
                  <a:pos x="45" y="88"/>
                </a:cxn>
                <a:cxn ang="0">
                  <a:pos x="59" y="88"/>
                </a:cxn>
                <a:cxn ang="0">
                  <a:pos x="73" y="74"/>
                </a:cxn>
                <a:cxn ang="0">
                  <a:pos x="71" y="61"/>
                </a:cxn>
              </a:cxnLst>
              <a:rect l="0" t="0" r="r" b="b"/>
              <a:pathLst>
                <a:path w="92" h="92">
                  <a:moveTo>
                    <a:pt x="71" y="61"/>
                  </a:moveTo>
                  <a:cubicBezTo>
                    <a:pt x="74" y="57"/>
                    <a:pt x="88" y="43"/>
                    <a:pt x="88" y="43"/>
                  </a:cubicBezTo>
                  <a:cubicBezTo>
                    <a:pt x="92" y="39"/>
                    <a:pt x="92" y="33"/>
                    <a:pt x="88" y="29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59" y="0"/>
                    <a:pt x="53" y="0"/>
                    <a:pt x="49" y="4"/>
                  </a:cubicBezTo>
                  <a:cubicBezTo>
                    <a:pt x="49" y="4"/>
                    <a:pt x="35" y="18"/>
                    <a:pt x="31" y="21"/>
                  </a:cubicBezTo>
                  <a:cubicBezTo>
                    <a:pt x="28" y="25"/>
                    <a:pt x="18" y="19"/>
                    <a:pt x="18" y="19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0" y="37"/>
                    <a:pt x="0" y="44"/>
                    <a:pt x="4" y="48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9" y="92"/>
                    <a:pt x="55" y="92"/>
                    <a:pt x="59" y="88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73" y="74"/>
                    <a:pt x="67" y="64"/>
                    <a:pt x="71" y="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8" name="Freeform 23"/>
            <p:cNvSpPr>
              <a:spLocks/>
            </p:cNvSpPr>
            <p:nvPr/>
          </p:nvSpPr>
          <p:spPr bwMode="auto">
            <a:xfrm>
              <a:off x="1249428" y="2304575"/>
              <a:ext cx="152654" cy="157122"/>
            </a:xfrm>
            <a:custGeom>
              <a:avLst/>
              <a:gdLst/>
              <a:ahLst/>
              <a:cxnLst>
                <a:cxn ang="0">
                  <a:pos x="74" y="52"/>
                </a:cxn>
                <a:cxn ang="0">
                  <a:pos x="84" y="29"/>
                </a:cxn>
                <a:cxn ang="0">
                  <a:pos x="78" y="15"/>
                </a:cxn>
                <a:cxn ang="0">
                  <a:pos x="45" y="2"/>
                </a:cxn>
                <a:cxn ang="0">
                  <a:pos x="32" y="7"/>
                </a:cxn>
                <a:cxn ang="0">
                  <a:pos x="23" y="30"/>
                </a:cxn>
                <a:cxn ang="0">
                  <a:pos x="10" y="33"/>
                </a:cxn>
                <a:cxn ang="0">
                  <a:pos x="2" y="52"/>
                </a:cxn>
                <a:cxn ang="0">
                  <a:pos x="8" y="65"/>
                </a:cxn>
                <a:cxn ang="0">
                  <a:pos x="34" y="76"/>
                </a:cxn>
                <a:cxn ang="0">
                  <a:pos x="60" y="87"/>
                </a:cxn>
                <a:cxn ang="0">
                  <a:pos x="74" y="81"/>
                </a:cxn>
                <a:cxn ang="0">
                  <a:pos x="81" y="63"/>
                </a:cxn>
                <a:cxn ang="0">
                  <a:pos x="74" y="52"/>
                </a:cxn>
              </a:cxnLst>
              <a:rect l="0" t="0" r="r" b="b"/>
              <a:pathLst>
                <a:path w="86" h="89">
                  <a:moveTo>
                    <a:pt x="74" y="52"/>
                  </a:moveTo>
                  <a:cubicBezTo>
                    <a:pt x="76" y="47"/>
                    <a:pt x="84" y="29"/>
                    <a:pt x="84" y="29"/>
                  </a:cubicBezTo>
                  <a:cubicBezTo>
                    <a:pt x="86" y="23"/>
                    <a:pt x="83" y="18"/>
                    <a:pt x="78" y="15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0" y="0"/>
                    <a:pt x="34" y="2"/>
                    <a:pt x="32" y="7"/>
                  </a:cubicBezTo>
                  <a:cubicBezTo>
                    <a:pt x="32" y="7"/>
                    <a:pt x="25" y="26"/>
                    <a:pt x="23" y="30"/>
                  </a:cubicBezTo>
                  <a:cubicBezTo>
                    <a:pt x="21" y="35"/>
                    <a:pt x="10" y="33"/>
                    <a:pt x="10" y="33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0" y="57"/>
                    <a:pt x="3" y="63"/>
                    <a:pt x="8" y="65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6" y="89"/>
                    <a:pt x="71" y="86"/>
                    <a:pt x="74" y="81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72" y="56"/>
                    <a:pt x="74" y="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2049" name="Group 126"/>
          <p:cNvGrpSpPr/>
          <p:nvPr/>
        </p:nvGrpSpPr>
        <p:grpSpPr>
          <a:xfrm>
            <a:off x="3707904" y="1700808"/>
            <a:ext cx="1555997" cy="1553990"/>
            <a:chOff x="560625" y="2276278"/>
            <a:chExt cx="1154211" cy="1152722"/>
          </a:xfrm>
          <a:solidFill>
            <a:schemeClr val="bg2">
              <a:lumMod val="50000"/>
            </a:schemeClr>
          </a:solidFill>
        </p:grpSpPr>
        <p:sp>
          <p:nvSpPr>
            <p:cNvPr id="60" name="Freeform 6"/>
            <p:cNvSpPr>
              <a:spLocks noEditPoints="1"/>
            </p:cNvSpPr>
            <p:nvPr/>
          </p:nvSpPr>
          <p:spPr bwMode="auto">
            <a:xfrm>
              <a:off x="632856" y="2347020"/>
              <a:ext cx="1011238" cy="1011238"/>
            </a:xfrm>
            <a:custGeom>
              <a:avLst/>
              <a:gdLst/>
              <a:ahLst/>
              <a:cxnLst>
                <a:cxn ang="0">
                  <a:pos x="572" y="286"/>
                </a:cxn>
                <a:cxn ang="0">
                  <a:pos x="286" y="573"/>
                </a:cxn>
                <a:cxn ang="0">
                  <a:pos x="0" y="286"/>
                </a:cxn>
                <a:cxn ang="0">
                  <a:pos x="286" y="0"/>
                </a:cxn>
                <a:cxn ang="0">
                  <a:pos x="572" y="286"/>
                </a:cxn>
                <a:cxn ang="0">
                  <a:pos x="286" y="527"/>
                </a:cxn>
                <a:cxn ang="0">
                  <a:pos x="526" y="286"/>
                </a:cxn>
                <a:cxn ang="0">
                  <a:pos x="286" y="46"/>
                </a:cxn>
                <a:cxn ang="0">
                  <a:pos x="46" y="286"/>
                </a:cxn>
                <a:cxn ang="0">
                  <a:pos x="286" y="527"/>
                </a:cxn>
              </a:cxnLst>
              <a:rect l="0" t="0" r="r" b="b"/>
              <a:pathLst>
                <a:path w="572" h="573">
                  <a:moveTo>
                    <a:pt x="572" y="286"/>
                  </a:moveTo>
                  <a:cubicBezTo>
                    <a:pt x="572" y="444"/>
                    <a:pt x="444" y="573"/>
                    <a:pt x="286" y="573"/>
                  </a:cubicBezTo>
                  <a:cubicBezTo>
                    <a:pt x="128" y="573"/>
                    <a:pt x="0" y="444"/>
                    <a:pt x="0" y="286"/>
                  </a:cubicBezTo>
                  <a:cubicBezTo>
                    <a:pt x="0" y="128"/>
                    <a:pt x="128" y="0"/>
                    <a:pt x="286" y="0"/>
                  </a:cubicBezTo>
                  <a:cubicBezTo>
                    <a:pt x="444" y="0"/>
                    <a:pt x="572" y="128"/>
                    <a:pt x="572" y="286"/>
                  </a:cubicBezTo>
                  <a:close/>
                  <a:moveTo>
                    <a:pt x="286" y="527"/>
                  </a:moveTo>
                  <a:cubicBezTo>
                    <a:pt x="419" y="527"/>
                    <a:pt x="526" y="419"/>
                    <a:pt x="526" y="286"/>
                  </a:cubicBezTo>
                  <a:cubicBezTo>
                    <a:pt x="526" y="154"/>
                    <a:pt x="419" y="46"/>
                    <a:pt x="286" y="46"/>
                  </a:cubicBezTo>
                  <a:cubicBezTo>
                    <a:pt x="153" y="46"/>
                    <a:pt x="46" y="154"/>
                    <a:pt x="46" y="286"/>
                  </a:cubicBezTo>
                  <a:cubicBezTo>
                    <a:pt x="46" y="419"/>
                    <a:pt x="153" y="527"/>
                    <a:pt x="286" y="5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1" name="Freeform 8"/>
            <p:cNvSpPr>
              <a:spLocks/>
            </p:cNvSpPr>
            <p:nvPr/>
          </p:nvSpPr>
          <p:spPr bwMode="auto">
            <a:xfrm>
              <a:off x="1069223" y="2276278"/>
              <a:ext cx="136272" cy="126591"/>
            </a:xfrm>
            <a:custGeom>
              <a:avLst/>
              <a:gdLst/>
              <a:ahLst/>
              <a:cxnLst>
                <a:cxn ang="0">
                  <a:pos x="67" y="35"/>
                </a:cxn>
                <a:cxn ang="0">
                  <a:pos x="67" y="10"/>
                </a:cxn>
                <a:cxn ang="0">
                  <a:pos x="57" y="0"/>
                </a:cxn>
                <a:cxn ang="0">
                  <a:pos x="21" y="0"/>
                </a:cxn>
                <a:cxn ang="0">
                  <a:pos x="11" y="10"/>
                </a:cxn>
                <a:cxn ang="0">
                  <a:pos x="11" y="35"/>
                </a:cxn>
                <a:cxn ang="0">
                  <a:pos x="0" y="43"/>
                </a:cxn>
                <a:cxn ang="0">
                  <a:pos x="0" y="62"/>
                </a:cxn>
                <a:cxn ang="0">
                  <a:pos x="10" y="72"/>
                </a:cxn>
                <a:cxn ang="0">
                  <a:pos x="39" y="72"/>
                </a:cxn>
                <a:cxn ang="0">
                  <a:pos x="67" y="72"/>
                </a:cxn>
                <a:cxn ang="0">
                  <a:pos x="77" y="62"/>
                </a:cxn>
                <a:cxn ang="0">
                  <a:pos x="77" y="43"/>
                </a:cxn>
                <a:cxn ang="0">
                  <a:pos x="67" y="35"/>
                </a:cxn>
              </a:cxnLst>
              <a:rect l="0" t="0" r="r" b="b"/>
              <a:pathLst>
                <a:path w="77" h="72">
                  <a:moveTo>
                    <a:pt x="67" y="35"/>
                  </a:moveTo>
                  <a:cubicBezTo>
                    <a:pt x="67" y="30"/>
                    <a:pt x="67" y="10"/>
                    <a:pt x="67" y="10"/>
                  </a:cubicBezTo>
                  <a:cubicBezTo>
                    <a:pt x="67" y="4"/>
                    <a:pt x="62" y="0"/>
                    <a:pt x="5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1" y="4"/>
                    <a:pt x="11" y="10"/>
                  </a:cubicBezTo>
                  <a:cubicBezTo>
                    <a:pt x="11" y="10"/>
                    <a:pt x="11" y="30"/>
                    <a:pt x="11" y="35"/>
                  </a:cubicBezTo>
                  <a:cubicBezTo>
                    <a:pt x="11" y="40"/>
                    <a:pt x="0" y="43"/>
                    <a:pt x="0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8"/>
                    <a:pt x="5" y="72"/>
                    <a:pt x="10" y="72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73" y="72"/>
                    <a:pt x="77" y="68"/>
                    <a:pt x="77" y="62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67" y="40"/>
                    <a:pt x="67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2" name="Freeform 9"/>
            <p:cNvSpPr>
              <a:spLocks/>
            </p:cNvSpPr>
            <p:nvPr/>
          </p:nvSpPr>
          <p:spPr bwMode="auto">
            <a:xfrm>
              <a:off x="874868" y="2304575"/>
              <a:ext cx="151909" cy="157122"/>
            </a:xfrm>
            <a:custGeom>
              <a:avLst/>
              <a:gdLst/>
              <a:ahLst/>
              <a:cxnLst>
                <a:cxn ang="0">
                  <a:pos x="63" y="30"/>
                </a:cxn>
                <a:cxn ang="0">
                  <a:pos x="54" y="7"/>
                </a:cxn>
                <a:cxn ang="0">
                  <a:pos x="40" y="2"/>
                </a:cxn>
                <a:cxn ang="0">
                  <a:pos x="7" y="15"/>
                </a:cxn>
                <a:cxn ang="0">
                  <a:pos x="2" y="29"/>
                </a:cxn>
                <a:cxn ang="0">
                  <a:pos x="12" y="52"/>
                </a:cxn>
                <a:cxn ang="0">
                  <a:pos x="5" y="63"/>
                </a:cxn>
                <a:cxn ang="0">
                  <a:pos x="12" y="81"/>
                </a:cxn>
                <a:cxn ang="0">
                  <a:pos x="25" y="87"/>
                </a:cxn>
                <a:cxn ang="0">
                  <a:pos x="52" y="76"/>
                </a:cxn>
                <a:cxn ang="0">
                  <a:pos x="78" y="65"/>
                </a:cxn>
                <a:cxn ang="0">
                  <a:pos x="83" y="52"/>
                </a:cxn>
                <a:cxn ang="0">
                  <a:pos x="76" y="33"/>
                </a:cxn>
                <a:cxn ang="0">
                  <a:pos x="63" y="30"/>
                </a:cxn>
              </a:cxnLst>
              <a:rect l="0" t="0" r="r" b="b"/>
              <a:pathLst>
                <a:path w="86" h="89">
                  <a:moveTo>
                    <a:pt x="63" y="30"/>
                  </a:moveTo>
                  <a:cubicBezTo>
                    <a:pt x="61" y="26"/>
                    <a:pt x="54" y="7"/>
                    <a:pt x="54" y="7"/>
                  </a:cubicBezTo>
                  <a:cubicBezTo>
                    <a:pt x="51" y="2"/>
                    <a:pt x="45" y="0"/>
                    <a:pt x="40" y="2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2" y="18"/>
                    <a:pt x="0" y="23"/>
                    <a:pt x="2" y="29"/>
                  </a:cubicBezTo>
                  <a:cubicBezTo>
                    <a:pt x="2" y="29"/>
                    <a:pt x="10" y="47"/>
                    <a:pt x="12" y="52"/>
                  </a:cubicBezTo>
                  <a:cubicBezTo>
                    <a:pt x="13" y="56"/>
                    <a:pt x="5" y="63"/>
                    <a:pt x="5" y="63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14" y="86"/>
                    <a:pt x="20" y="89"/>
                    <a:pt x="25" y="87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83" y="63"/>
                    <a:pt x="86" y="57"/>
                    <a:pt x="83" y="52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6" y="33"/>
                    <a:pt x="65" y="35"/>
                    <a:pt x="63" y="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3" name="Freeform 10"/>
            <p:cNvSpPr>
              <a:spLocks/>
            </p:cNvSpPr>
            <p:nvPr/>
          </p:nvSpPr>
          <p:spPr bwMode="auto">
            <a:xfrm>
              <a:off x="699875" y="2415528"/>
              <a:ext cx="163079" cy="162334"/>
            </a:xfrm>
            <a:custGeom>
              <a:avLst/>
              <a:gdLst/>
              <a:ahLst/>
              <a:cxnLst>
                <a:cxn ang="0">
                  <a:pos x="61" y="21"/>
                </a:cxn>
                <a:cxn ang="0">
                  <a:pos x="44" y="4"/>
                </a:cxn>
                <a:cxn ang="0">
                  <a:pos x="30" y="4"/>
                </a:cxn>
                <a:cxn ang="0">
                  <a:pos x="4" y="29"/>
                </a:cxn>
                <a:cxn ang="0">
                  <a:pos x="4" y="43"/>
                </a:cxn>
                <a:cxn ang="0">
                  <a:pos x="22" y="61"/>
                </a:cxn>
                <a:cxn ang="0">
                  <a:pos x="20" y="74"/>
                </a:cxn>
                <a:cxn ang="0">
                  <a:pos x="34" y="88"/>
                </a:cxn>
                <a:cxn ang="0">
                  <a:pos x="48" y="88"/>
                </a:cxn>
                <a:cxn ang="0">
                  <a:pos x="68" y="68"/>
                </a:cxn>
                <a:cxn ang="0">
                  <a:pos x="88" y="48"/>
                </a:cxn>
                <a:cxn ang="0">
                  <a:pos x="88" y="33"/>
                </a:cxn>
                <a:cxn ang="0">
                  <a:pos x="75" y="19"/>
                </a:cxn>
                <a:cxn ang="0">
                  <a:pos x="61" y="21"/>
                </a:cxn>
              </a:cxnLst>
              <a:rect l="0" t="0" r="r" b="b"/>
              <a:pathLst>
                <a:path w="92" h="92">
                  <a:moveTo>
                    <a:pt x="61" y="21"/>
                  </a:moveTo>
                  <a:cubicBezTo>
                    <a:pt x="58" y="18"/>
                    <a:pt x="44" y="4"/>
                    <a:pt x="44" y="4"/>
                  </a:cubicBezTo>
                  <a:cubicBezTo>
                    <a:pt x="40" y="0"/>
                    <a:pt x="33" y="0"/>
                    <a:pt x="30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0" y="33"/>
                    <a:pt x="0" y="39"/>
                    <a:pt x="4" y="43"/>
                  </a:cubicBezTo>
                  <a:cubicBezTo>
                    <a:pt x="4" y="43"/>
                    <a:pt x="19" y="57"/>
                    <a:pt x="22" y="61"/>
                  </a:cubicBezTo>
                  <a:cubicBezTo>
                    <a:pt x="25" y="64"/>
                    <a:pt x="20" y="74"/>
                    <a:pt x="20" y="74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38" y="92"/>
                    <a:pt x="44" y="92"/>
                    <a:pt x="48" y="8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2" y="44"/>
                    <a:pt x="92" y="37"/>
                    <a:pt x="88" y="33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19"/>
                    <a:pt x="65" y="25"/>
                    <a:pt x="61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4" name="Freeform 11"/>
            <p:cNvSpPr>
              <a:spLocks/>
            </p:cNvSpPr>
            <p:nvPr/>
          </p:nvSpPr>
          <p:spPr bwMode="auto">
            <a:xfrm>
              <a:off x="588922" y="2588287"/>
              <a:ext cx="157122" cy="151909"/>
            </a:xfrm>
            <a:custGeom>
              <a:avLst/>
              <a:gdLst/>
              <a:ahLst/>
              <a:cxnLst>
                <a:cxn ang="0">
                  <a:pos x="52" y="12"/>
                </a:cxn>
                <a:cxn ang="0">
                  <a:pos x="29" y="2"/>
                </a:cxn>
                <a:cxn ang="0">
                  <a:pos x="16" y="8"/>
                </a:cxn>
                <a:cxn ang="0">
                  <a:pos x="2" y="41"/>
                </a:cxn>
                <a:cxn ang="0">
                  <a:pos x="8" y="54"/>
                </a:cxn>
                <a:cxn ang="0">
                  <a:pos x="31" y="64"/>
                </a:cxn>
                <a:cxn ang="0">
                  <a:pos x="34" y="76"/>
                </a:cxn>
                <a:cxn ang="0">
                  <a:pos x="52" y="84"/>
                </a:cxn>
                <a:cxn ang="0">
                  <a:pos x="65" y="78"/>
                </a:cxn>
                <a:cxn ang="0">
                  <a:pos x="76" y="52"/>
                </a:cxn>
                <a:cxn ang="0">
                  <a:pos x="87" y="26"/>
                </a:cxn>
                <a:cxn ang="0">
                  <a:pos x="82" y="13"/>
                </a:cxn>
                <a:cxn ang="0">
                  <a:pos x="63" y="5"/>
                </a:cxn>
                <a:cxn ang="0">
                  <a:pos x="52" y="12"/>
                </a:cxn>
              </a:cxnLst>
              <a:rect l="0" t="0" r="r" b="b"/>
              <a:pathLst>
                <a:path w="89" h="86">
                  <a:moveTo>
                    <a:pt x="52" y="12"/>
                  </a:moveTo>
                  <a:cubicBezTo>
                    <a:pt x="48" y="10"/>
                    <a:pt x="29" y="2"/>
                    <a:pt x="29" y="2"/>
                  </a:cubicBezTo>
                  <a:cubicBezTo>
                    <a:pt x="24" y="0"/>
                    <a:pt x="18" y="3"/>
                    <a:pt x="16" y="8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0" y="46"/>
                    <a:pt x="3" y="52"/>
                    <a:pt x="8" y="54"/>
                  </a:cubicBezTo>
                  <a:cubicBezTo>
                    <a:pt x="8" y="54"/>
                    <a:pt x="26" y="62"/>
                    <a:pt x="31" y="64"/>
                  </a:cubicBezTo>
                  <a:cubicBezTo>
                    <a:pt x="35" y="65"/>
                    <a:pt x="34" y="76"/>
                    <a:pt x="34" y="76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7" y="86"/>
                    <a:pt x="63" y="84"/>
                    <a:pt x="65" y="78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9" y="21"/>
                    <a:pt x="87" y="15"/>
                    <a:pt x="82" y="13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57" y="14"/>
                    <a:pt x="52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5" name="Freeform 12"/>
            <p:cNvSpPr>
              <a:spLocks/>
            </p:cNvSpPr>
            <p:nvPr/>
          </p:nvSpPr>
          <p:spPr bwMode="auto">
            <a:xfrm>
              <a:off x="560625" y="2784876"/>
              <a:ext cx="128825" cy="135527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10" y="10"/>
                </a:cxn>
                <a:cxn ang="0">
                  <a:pos x="0" y="21"/>
                </a:cxn>
                <a:cxn ang="0">
                  <a:pos x="0" y="56"/>
                </a:cxn>
                <a:cxn ang="0">
                  <a:pos x="10" y="66"/>
                </a:cxn>
                <a:cxn ang="0">
                  <a:pos x="35" y="66"/>
                </a:cxn>
                <a:cxn ang="0">
                  <a:pos x="43" y="77"/>
                </a:cxn>
                <a:cxn ang="0">
                  <a:pos x="63" y="77"/>
                </a:cxn>
                <a:cxn ang="0">
                  <a:pos x="73" y="67"/>
                </a:cxn>
                <a:cxn ang="0">
                  <a:pos x="73" y="38"/>
                </a:cxn>
                <a:cxn ang="0">
                  <a:pos x="73" y="10"/>
                </a:cxn>
                <a:cxn ang="0">
                  <a:pos x="63" y="0"/>
                </a:cxn>
                <a:cxn ang="0">
                  <a:pos x="43" y="0"/>
                </a:cxn>
                <a:cxn ang="0">
                  <a:pos x="35" y="10"/>
                </a:cxn>
              </a:cxnLst>
              <a:rect l="0" t="0" r="r" b="b"/>
              <a:pathLst>
                <a:path w="73" h="77">
                  <a:moveTo>
                    <a:pt x="35" y="10"/>
                  </a:moveTo>
                  <a:cubicBezTo>
                    <a:pt x="30" y="10"/>
                    <a:pt x="10" y="10"/>
                    <a:pt x="10" y="10"/>
                  </a:cubicBezTo>
                  <a:cubicBezTo>
                    <a:pt x="5" y="10"/>
                    <a:pt x="0" y="15"/>
                    <a:pt x="0" y="21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2"/>
                    <a:pt x="5" y="66"/>
                    <a:pt x="10" y="66"/>
                  </a:cubicBezTo>
                  <a:cubicBezTo>
                    <a:pt x="10" y="66"/>
                    <a:pt x="30" y="66"/>
                    <a:pt x="35" y="66"/>
                  </a:cubicBezTo>
                  <a:cubicBezTo>
                    <a:pt x="40" y="66"/>
                    <a:pt x="43" y="77"/>
                    <a:pt x="4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8" y="77"/>
                    <a:pt x="73" y="72"/>
                    <a:pt x="73" y="67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4"/>
                    <a:pt x="68" y="0"/>
                    <a:pt x="6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0" y="10"/>
                    <a:pt x="35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" name="Freeform 13"/>
            <p:cNvSpPr>
              <a:spLocks/>
            </p:cNvSpPr>
            <p:nvPr/>
          </p:nvSpPr>
          <p:spPr bwMode="auto">
            <a:xfrm>
              <a:off x="588922" y="2965081"/>
              <a:ext cx="157122" cy="14967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8" y="32"/>
                </a:cxn>
                <a:cxn ang="0">
                  <a:pos x="2" y="45"/>
                </a:cxn>
                <a:cxn ang="0">
                  <a:pos x="16" y="78"/>
                </a:cxn>
                <a:cxn ang="0">
                  <a:pos x="29" y="83"/>
                </a:cxn>
                <a:cxn ang="0">
                  <a:pos x="52" y="74"/>
                </a:cxn>
                <a:cxn ang="0">
                  <a:pos x="63" y="81"/>
                </a:cxn>
                <a:cxn ang="0">
                  <a:pos x="82" y="73"/>
                </a:cxn>
                <a:cxn ang="0">
                  <a:pos x="87" y="60"/>
                </a:cxn>
                <a:cxn ang="0">
                  <a:pos x="76" y="33"/>
                </a:cxn>
                <a:cxn ang="0">
                  <a:pos x="65" y="7"/>
                </a:cxn>
                <a:cxn ang="0">
                  <a:pos x="52" y="2"/>
                </a:cxn>
                <a:cxn ang="0">
                  <a:pos x="34" y="9"/>
                </a:cxn>
                <a:cxn ang="0">
                  <a:pos x="31" y="22"/>
                </a:cxn>
              </a:cxnLst>
              <a:rect l="0" t="0" r="r" b="b"/>
              <a:pathLst>
                <a:path w="89" h="85">
                  <a:moveTo>
                    <a:pt x="31" y="22"/>
                  </a:moveTo>
                  <a:cubicBezTo>
                    <a:pt x="26" y="24"/>
                    <a:pt x="8" y="32"/>
                    <a:pt x="8" y="32"/>
                  </a:cubicBezTo>
                  <a:cubicBezTo>
                    <a:pt x="3" y="34"/>
                    <a:pt x="0" y="40"/>
                    <a:pt x="2" y="45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8" y="83"/>
                    <a:pt x="24" y="85"/>
                    <a:pt x="29" y="83"/>
                  </a:cubicBezTo>
                  <a:cubicBezTo>
                    <a:pt x="29" y="83"/>
                    <a:pt x="48" y="76"/>
                    <a:pt x="52" y="74"/>
                  </a:cubicBezTo>
                  <a:cubicBezTo>
                    <a:pt x="57" y="72"/>
                    <a:pt x="63" y="81"/>
                    <a:pt x="63" y="81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7" y="71"/>
                    <a:pt x="89" y="65"/>
                    <a:pt x="87" y="60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65" y="7"/>
                    <a:pt x="65" y="7"/>
                    <a:pt x="65" y="7"/>
                  </a:cubicBezTo>
                  <a:cubicBezTo>
                    <a:pt x="63" y="2"/>
                    <a:pt x="57" y="0"/>
                    <a:pt x="52" y="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4" y="9"/>
                    <a:pt x="35" y="20"/>
                    <a:pt x="31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7" name="Freeform 14"/>
            <p:cNvSpPr>
              <a:spLocks/>
            </p:cNvSpPr>
            <p:nvPr/>
          </p:nvSpPr>
          <p:spPr bwMode="auto">
            <a:xfrm>
              <a:off x="699875" y="3127416"/>
              <a:ext cx="163079" cy="162334"/>
            </a:xfrm>
            <a:custGeom>
              <a:avLst/>
              <a:gdLst/>
              <a:ahLst/>
              <a:cxnLst>
                <a:cxn ang="0">
                  <a:pos x="22" y="31"/>
                </a:cxn>
                <a:cxn ang="0">
                  <a:pos x="4" y="48"/>
                </a:cxn>
                <a:cxn ang="0">
                  <a:pos x="4" y="63"/>
                </a:cxn>
                <a:cxn ang="0">
                  <a:pos x="30" y="88"/>
                </a:cxn>
                <a:cxn ang="0">
                  <a:pos x="44" y="88"/>
                </a:cxn>
                <a:cxn ang="0">
                  <a:pos x="62" y="70"/>
                </a:cxn>
                <a:cxn ang="0">
                  <a:pos x="75" y="72"/>
                </a:cxn>
                <a:cxn ang="0">
                  <a:pos x="88" y="58"/>
                </a:cxn>
                <a:cxn ang="0">
                  <a:pos x="88" y="44"/>
                </a:cxn>
                <a:cxn ang="0">
                  <a:pos x="68" y="24"/>
                </a:cxn>
                <a:cxn ang="0">
                  <a:pos x="48" y="4"/>
                </a:cxn>
                <a:cxn ang="0">
                  <a:pos x="34" y="4"/>
                </a:cxn>
                <a:cxn ang="0">
                  <a:pos x="20" y="18"/>
                </a:cxn>
                <a:cxn ang="0">
                  <a:pos x="22" y="31"/>
                </a:cxn>
              </a:cxnLst>
              <a:rect l="0" t="0" r="r" b="b"/>
              <a:pathLst>
                <a:path w="92" h="92">
                  <a:moveTo>
                    <a:pt x="22" y="31"/>
                  </a:moveTo>
                  <a:cubicBezTo>
                    <a:pt x="19" y="34"/>
                    <a:pt x="4" y="48"/>
                    <a:pt x="4" y="48"/>
                  </a:cubicBezTo>
                  <a:cubicBezTo>
                    <a:pt x="0" y="52"/>
                    <a:pt x="0" y="59"/>
                    <a:pt x="4" y="63"/>
                  </a:cubicBezTo>
                  <a:cubicBezTo>
                    <a:pt x="30" y="88"/>
                    <a:pt x="30" y="88"/>
                    <a:pt x="30" y="88"/>
                  </a:cubicBezTo>
                  <a:cubicBezTo>
                    <a:pt x="33" y="92"/>
                    <a:pt x="40" y="92"/>
                    <a:pt x="44" y="88"/>
                  </a:cubicBezTo>
                  <a:cubicBezTo>
                    <a:pt x="44" y="88"/>
                    <a:pt x="58" y="74"/>
                    <a:pt x="62" y="70"/>
                  </a:cubicBezTo>
                  <a:cubicBezTo>
                    <a:pt x="65" y="67"/>
                    <a:pt x="75" y="72"/>
                    <a:pt x="75" y="72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92" y="54"/>
                    <a:pt x="92" y="48"/>
                    <a:pt x="88" y="44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4" y="0"/>
                    <a:pt x="38" y="0"/>
                    <a:pt x="34" y="4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6" y="27"/>
                    <a:pt x="22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8" name="Freeform 15"/>
            <p:cNvSpPr>
              <a:spLocks/>
            </p:cNvSpPr>
            <p:nvPr/>
          </p:nvSpPr>
          <p:spPr bwMode="auto">
            <a:xfrm>
              <a:off x="874868" y="3243581"/>
              <a:ext cx="151909" cy="157122"/>
            </a:xfrm>
            <a:custGeom>
              <a:avLst/>
              <a:gdLst/>
              <a:ahLst/>
              <a:cxnLst>
                <a:cxn ang="0">
                  <a:pos x="12" y="37"/>
                </a:cxn>
                <a:cxn ang="0">
                  <a:pos x="2" y="60"/>
                </a:cxn>
                <a:cxn ang="0">
                  <a:pos x="7" y="73"/>
                </a:cxn>
                <a:cxn ang="0">
                  <a:pos x="40" y="87"/>
                </a:cxn>
                <a:cxn ang="0">
                  <a:pos x="54" y="81"/>
                </a:cxn>
                <a:cxn ang="0">
                  <a:pos x="63" y="58"/>
                </a:cxn>
                <a:cxn ang="0">
                  <a:pos x="76" y="55"/>
                </a:cxn>
                <a:cxn ang="0">
                  <a:pos x="83" y="37"/>
                </a:cxn>
                <a:cxn ang="0">
                  <a:pos x="78" y="24"/>
                </a:cxn>
                <a:cxn ang="0">
                  <a:pos x="52" y="13"/>
                </a:cxn>
                <a:cxn ang="0">
                  <a:pos x="25" y="2"/>
                </a:cxn>
                <a:cxn ang="0">
                  <a:pos x="12" y="7"/>
                </a:cxn>
                <a:cxn ang="0">
                  <a:pos x="5" y="26"/>
                </a:cxn>
                <a:cxn ang="0">
                  <a:pos x="12" y="37"/>
                </a:cxn>
              </a:cxnLst>
              <a:rect l="0" t="0" r="r" b="b"/>
              <a:pathLst>
                <a:path w="86" h="89">
                  <a:moveTo>
                    <a:pt x="12" y="37"/>
                  </a:moveTo>
                  <a:cubicBezTo>
                    <a:pt x="10" y="41"/>
                    <a:pt x="2" y="60"/>
                    <a:pt x="2" y="60"/>
                  </a:cubicBezTo>
                  <a:cubicBezTo>
                    <a:pt x="0" y="65"/>
                    <a:pt x="2" y="71"/>
                    <a:pt x="7" y="73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5" y="89"/>
                    <a:pt x="51" y="87"/>
                    <a:pt x="54" y="81"/>
                  </a:cubicBezTo>
                  <a:cubicBezTo>
                    <a:pt x="54" y="81"/>
                    <a:pt x="61" y="63"/>
                    <a:pt x="63" y="58"/>
                  </a:cubicBezTo>
                  <a:cubicBezTo>
                    <a:pt x="65" y="54"/>
                    <a:pt x="76" y="55"/>
                    <a:pt x="76" y="55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6" y="32"/>
                    <a:pt x="83" y="26"/>
                    <a:pt x="78" y="24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0" y="0"/>
                    <a:pt x="14" y="2"/>
                    <a:pt x="12" y="7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13" y="32"/>
                    <a:pt x="12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9" name="Freeform 16"/>
            <p:cNvSpPr>
              <a:spLocks/>
            </p:cNvSpPr>
            <p:nvPr/>
          </p:nvSpPr>
          <p:spPr bwMode="auto">
            <a:xfrm>
              <a:off x="1069223" y="3300175"/>
              <a:ext cx="136272" cy="128825"/>
            </a:xfrm>
            <a:custGeom>
              <a:avLst/>
              <a:gdLst/>
              <a:ahLst/>
              <a:cxnLst>
                <a:cxn ang="0">
                  <a:pos x="11" y="38"/>
                </a:cxn>
                <a:cxn ang="0">
                  <a:pos x="11" y="63"/>
                </a:cxn>
                <a:cxn ang="0">
                  <a:pos x="21" y="73"/>
                </a:cxn>
                <a:cxn ang="0">
                  <a:pos x="57" y="73"/>
                </a:cxn>
                <a:cxn ang="0">
                  <a:pos x="67" y="63"/>
                </a:cxn>
                <a:cxn ang="0">
                  <a:pos x="67" y="38"/>
                </a:cxn>
                <a:cxn ang="0">
                  <a:pos x="77" y="30"/>
                </a:cxn>
                <a:cxn ang="0">
                  <a:pos x="77" y="10"/>
                </a:cxn>
                <a:cxn ang="0">
                  <a:pos x="67" y="0"/>
                </a:cxn>
                <a:cxn ang="0">
                  <a:pos x="39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1" y="38"/>
                </a:cxn>
              </a:cxnLst>
              <a:rect l="0" t="0" r="r" b="b"/>
              <a:pathLst>
                <a:path w="77" h="73">
                  <a:moveTo>
                    <a:pt x="11" y="38"/>
                  </a:moveTo>
                  <a:cubicBezTo>
                    <a:pt x="11" y="43"/>
                    <a:pt x="11" y="63"/>
                    <a:pt x="11" y="63"/>
                  </a:cubicBezTo>
                  <a:cubicBezTo>
                    <a:pt x="11" y="68"/>
                    <a:pt x="15" y="73"/>
                    <a:pt x="21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62" y="73"/>
                    <a:pt x="67" y="68"/>
                    <a:pt x="67" y="63"/>
                  </a:cubicBezTo>
                  <a:cubicBezTo>
                    <a:pt x="67" y="63"/>
                    <a:pt x="67" y="43"/>
                    <a:pt x="67" y="38"/>
                  </a:cubicBezTo>
                  <a:cubicBezTo>
                    <a:pt x="67" y="33"/>
                    <a:pt x="77" y="30"/>
                    <a:pt x="77" y="30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5"/>
                    <a:pt x="73" y="0"/>
                    <a:pt x="6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1" y="33"/>
                    <a:pt x="11" y="3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0" name="Freeform 17"/>
            <p:cNvSpPr>
              <a:spLocks/>
            </p:cNvSpPr>
            <p:nvPr/>
          </p:nvSpPr>
          <p:spPr bwMode="auto">
            <a:xfrm>
              <a:off x="1249428" y="3243581"/>
              <a:ext cx="152654" cy="157122"/>
            </a:xfrm>
            <a:custGeom>
              <a:avLst/>
              <a:gdLst/>
              <a:ahLst/>
              <a:cxnLst>
                <a:cxn ang="0">
                  <a:pos x="23" y="58"/>
                </a:cxn>
                <a:cxn ang="0">
                  <a:pos x="32" y="81"/>
                </a:cxn>
                <a:cxn ang="0">
                  <a:pos x="45" y="87"/>
                </a:cxn>
                <a:cxn ang="0">
                  <a:pos x="78" y="73"/>
                </a:cxn>
                <a:cxn ang="0">
                  <a:pos x="84" y="60"/>
                </a:cxn>
                <a:cxn ang="0">
                  <a:pos x="74" y="37"/>
                </a:cxn>
                <a:cxn ang="0">
                  <a:pos x="81" y="26"/>
                </a:cxn>
                <a:cxn ang="0">
                  <a:pos x="74" y="7"/>
                </a:cxn>
                <a:cxn ang="0">
                  <a:pos x="60" y="2"/>
                </a:cxn>
                <a:cxn ang="0">
                  <a:pos x="34" y="13"/>
                </a:cxn>
                <a:cxn ang="0">
                  <a:pos x="8" y="24"/>
                </a:cxn>
                <a:cxn ang="0">
                  <a:pos x="2" y="37"/>
                </a:cxn>
                <a:cxn ang="0">
                  <a:pos x="10" y="55"/>
                </a:cxn>
                <a:cxn ang="0">
                  <a:pos x="23" y="58"/>
                </a:cxn>
              </a:cxnLst>
              <a:rect l="0" t="0" r="r" b="b"/>
              <a:pathLst>
                <a:path w="86" h="89">
                  <a:moveTo>
                    <a:pt x="23" y="58"/>
                  </a:moveTo>
                  <a:cubicBezTo>
                    <a:pt x="24" y="63"/>
                    <a:pt x="32" y="81"/>
                    <a:pt x="32" y="81"/>
                  </a:cubicBezTo>
                  <a:cubicBezTo>
                    <a:pt x="34" y="87"/>
                    <a:pt x="40" y="89"/>
                    <a:pt x="45" y="8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83" y="71"/>
                    <a:pt x="86" y="65"/>
                    <a:pt x="84" y="60"/>
                  </a:cubicBezTo>
                  <a:cubicBezTo>
                    <a:pt x="84" y="60"/>
                    <a:pt x="76" y="41"/>
                    <a:pt x="74" y="37"/>
                  </a:cubicBezTo>
                  <a:cubicBezTo>
                    <a:pt x="72" y="32"/>
                    <a:pt x="81" y="26"/>
                    <a:pt x="81" y="2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1" y="2"/>
                    <a:pt x="66" y="0"/>
                    <a:pt x="60" y="2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3" y="26"/>
                    <a:pt x="0" y="32"/>
                    <a:pt x="2" y="37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21" y="54"/>
                    <a:pt x="23" y="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1" name="Freeform 18"/>
            <p:cNvSpPr>
              <a:spLocks/>
            </p:cNvSpPr>
            <p:nvPr/>
          </p:nvSpPr>
          <p:spPr bwMode="auto">
            <a:xfrm>
              <a:off x="1412507" y="3127416"/>
              <a:ext cx="162334" cy="162334"/>
            </a:xfrm>
            <a:custGeom>
              <a:avLst/>
              <a:gdLst/>
              <a:ahLst/>
              <a:cxnLst>
                <a:cxn ang="0">
                  <a:pos x="31" y="70"/>
                </a:cxn>
                <a:cxn ang="0">
                  <a:pos x="49" y="88"/>
                </a:cxn>
                <a:cxn ang="0">
                  <a:pos x="63" y="88"/>
                </a:cxn>
                <a:cxn ang="0">
                  <a:pos x="88" y="63"/>
                </a:cxn>
                <a:cxn ang="0">
                  <a:pos x="88" y="48"/>
                </a:cxn>
                <a:cxn ang="0">
                  <a:pos x="71" y="31"/>
                </a:cxn>
                <a:cxn ang="0">
                  <a:pos x="73" y="18"/>
                </a:cxn>
                <a:cxn ang="0">
                  <a:pos x="59" y="4"/>
                </a:cxn>
                <a:cxn ang="0">
                  <a:pos x="45" y="4"/>
                </a:cxn>
                <a:cxn ang="0">
                  <a:pos x="24" y="24"/>
                </a:cxn>
                <a:cxn ang="0">
                  <a:pos x="4" y="44"/>
                </a:cxn>
                <a:cxn ang="0">
                  <a:pos x="4" y="58"/>
                </a:cxn>
                <a:cxn ang="0">
                  <a:pos x="18" y="72"/>
                </a:cxn>
                <a:cxn ang="0">
                  <a:pos x="31" y="70"/>
                </a:cxn>
              </a:cxnLst>
              <a:rect l="0" t="0" r="r" b="b"/>
              <a:pathLst>
                <a:path w="92" h="92">
                  <a:moveTo>
                    <a:pt x="31" y="70"/>
                  </a:moveTo>
                  <a:cubicBezTo>
                    <a:pt x="35" y="74"/>
                    <a:pt x="49" y="88"/>
                    <a:pt x="49" y="88"/>
                  </a:cubicBezTo>
                  <a:cubicBezTo>
                    <a:pt x="53" y="92"/>
                    <a:pt x="59" y="92"/>
                    <a:pt x="63" y="88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92" y="59"/>
                    <a:pt x="92" y="52"/>
                    <a:pt x="88" y="48"/>
                  </a:cubicBezTo>
                  <a:cubicBezTo>
                    <a:pt x="88" y="48"/>
                    <a:pt x="74" y="34"/>
                    <a:pt x="71" y="31"/>
                  </a:cubicBezTo>
                  <a:cubicBezTo>
                    <a:pt x="67" y="27"/>
                    <a:pt x="73" y="18"/>
                    <a:pt x="73" y="18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5" y="0"/>
                    <a:pt x="49" y="0"/>
                    <a:pt x="45" y="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0" y="48"/>
                    <a:pt x="0" y="54"/>
                    <a:pt x="4" y="58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8" y="72"/>
                    <a:pt x="28" y="67"/>
                    <a:pt x="31" y="7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2" name="Freeform 19"/>
            <p:cNvSpPr>
              <a:spLocks/>
            </p:cNvSpPr>
            <p:nvPr/>
          </p:nvSpPr>
          <p:spPr bwMode="auto">
            <a:xfrm>
              <a:off x="1528673" y="2965081"/>
              <a:ext cx="159356" cy="149675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61" y="83"/>
                </a:cxn>
                <a:cxn ang="0">
                  <a:pos x="74" y="78"/>
                </a:cxn>
                <a:cxn ang="0">
                  <a:pos x="87" y="45"/>
                </a:cxn>
                <a:cxn ang="0">
                  <a:pos x="82" y="32"/>
                </a:cxn>
                <a:cxn ang="0">
                  <a:pos x="59" y="22"/>
                </a:cxn>
                <a:cxn ang="0">
                  <a:pos x="56" y="9"/>
                </a:cxn>
                <a:cxn ang="0">
                  <a:pos x="38" y="2"/>
                </a:cxn>
                <a:cxn ang="0">
                  <a:pos x="24" y="7"/>
                </a:cxn>
                <a:cxn ang="0">
                  <a:pos x="13" y="33"/>
                </a:cxn>
                <a:cxn ang="0">
                  <a:pos x="3" y="60"/>
                </a:cxn>
                <a:cxn ang="0">
                  <a:pos x="8" y="73"/>
                </a:cxn>
                <a:cxn ang="0">
                  <a:pos x="26" y="81"/>
                </a:cxn>
                <a:cxn ang="0">
                  <a:pos x="37" y="74"/>
                </a:cxn>
              </a:cxnLst>
              <a:rect l="0" t="0" r="r" b="b"/>
              <a:pathLst>
                <a:path w="90" h="85">
                  <a:moveTo>
                    <a:pt x="37" y="74"/>
                  </a:moveTo>
                  <a:cubicBezTo>
                    <a:pt x="42" y="76"/>
                    <a:pt x="61" y="83"/>
                    <a:pt x="61" y="83"/>
                  </a:cubicBezTo>
                  <a:cubicBezTo>
                    <a:pt x="66" y="85"/>
                    <a:pt x="72" y="83"/>
                    <a:pt x="74" y="78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90" y="40"/>
                    <a:pt x="87" y="34"/>
                    <a:pt x="82" y="32"/>
                  </a:cubicBezTo>
                  <a:cubicBezTo>
                    <a:pt x="82" y="32"/>
                    <a:pt x="63" y="24"/>
                    <a:pt x="59" y="22"/>
                  </a:cubicBezTo>
                  <a:cubicBezTo>
                    <a:pt x="54" y="20"/>
                    <a:pt x="56" y="9"/>
                    <a:pt x="56" y="9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2" y="0"/>
                    <a:pt x="27" y="2"/>
                    <a:pt x="24" y="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3" y="60"/>
                    <a:pt x="3" y="60"/>
                    <a:pt x="3" y="60"/>
                  </a:cubicBezTo>
                  <a:cubicBezTo>
                    <a:pt x="0" y="65"/>
                    <a:pt x="3" y="71"/>
                    <a:pt x="8" y="7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33" y="72"/>
                    <a:pt x="37" y="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3" name="Freeform 20"/>
            <p:cNvSpPr>
              <a:spLocks/>
            </p:cNvSpPr>
            <p:nvPr/>
          </p:nvSpPr>
          <p:spPr bwMode="auto">
            <a:xfrm>
              <a:off x="1587500" y="2784876"/>
              <a:ext cx="127336" cy="135527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62" y="66"/>
                </a:cxn>
                <a:cxn ang="0">
                  <a:pos x="72" y="56"/>
                </a:cxn>
                <a:cxn ang="0">
                  <a:pos x="72" y="21"/>
                </a:cxn>
                <a:cxn ang="0">
                  <a:pos x="62" y="10"/>
                </a:cxn>
                <a:cxn ang="0">
                  <a:pos x="37" y="10"/>
                </a:cxn>
                <a:cxn ang="0">
                  <a:pos x="30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8"/>
                </a:cxn>
                <a:cxn ang="0">
                  <a:pos x="0" y="67"/>
                </a:cxn>
                <a:cxn ang="0">
                  <a:pos x="10" y="77"/>
                </a:cxn>
                <a:cxn ang="0">
                  <a:pos x="30" y="77"/>
                </a:cxn>
                <a:cxn ang="0">
                  <a:pos x="37" y="66"/>
                </a:cxn>
              </a:cxnLst>
              <a:rect l="0" t="0" r="r" b="b"/>
              <a:pathLst>
                <a:path w="72" h="77">
                  <a:moveTo>
                    <a:pt x="37" y="66"/>
                  </a:moveTo>
                  <a:cubicBezTo>
                    <a:pt x="42" y="66"/>
                    <a:pt x="62" y="66"/>
                    <a:pt x="62" y="66"/>
                  </a:cubicBezTo>
                  <a:cubicBezTo>
                    <a:pt x="68" y="66"/>
                    <a:pt x="72" y="62"/>
                    <a:pt x="72" y="56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15"/>
                    <a:pt x="68" y="10"/>
                    <a:pt x="62" y="10"/>
                  </a:cubicBezTo>
                  <a:cubicBezTo>
                    <a:pt x="62" y="10"/>
                    <a:pt x="42" y="10"/>
                    <a:pt x="37" y="10"/>
                  </a:cubicBezTo>
                  <a:cubicBezTo>
                    <a:pt x="32" y="10"/>
                    <a:pt x="30" y="0"/>
                    <a:pt x="3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2"/>
                    <a:pt x="4" y="77"/>
                    <a:pt x="1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2" y="66"/>
                    <a:pt x="37" y="6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4" name="Freeform 21"/>
            <p:cNvSpPr>
              <a:spLocks/>
            </p:cNvSpPr>
            <p:nvPr/>
          </p:nvSpPr>
          <p:spPr bwMode="auto">
            <a:xfrm>
              <a:off x="1528673" y="2588287"/>
              <a:ext cx="159356" cy="151909"/>
            </a:xfrm>
            <a:custGeom>
              <a:avLst/>
              <a:gdLst/>
              <a:ahLst/>
              <a:cxnLst>
                <a:cxn ang="0">
                  <a:pos x="59" y="64"/>
                </a:cxn>
                <a:cxn ang="0">
                  <a:pos x="82" y="54"/>
                </a:cxn>
                <a:cxn ang="0">
                  <a:pos x="87" y="41"/>
                </a:cxn>
                <a:cxn ang="0">
                  <a:pos x="74" y="8"/>
                </a:cxn>
                <a:cxn ang="0">
                  <a:pos x="61" y="2"/>
                </a:cxn>
                <a:cxn ang="0">
                  <a:pos x="37" y="12"/>
                </a:cxn>
                <a:cxn ang="0">
                  <a:pos x="26" y="5"/>
                </a:cxn>
                <a:cxn ang="0">
                  <a:pos x="8" y="13"/>
                </a:cxn>
                <a:cxn ang="0">
                  <a:pos x="3" y="26"/>
                </a:cxn>
                <a:cxn ang="0">
                  <a:pos x="13" y="52"/>
                </a:cxn>
                <a:cxn ang="0">
                  <a:pos x="24" y="78"/>
                </a:cxn>
                <a:cxn ang="0">
                  <a:pos x="38" y="84"/>
                </a:cxn>
                <a:cxn ang="0">
                  <a:pos x="56" y="76"/>
                </a:cxn>
                <a:cxn ang="0">
                  <a:pos x="59" y="64"/>
                </a:cxn>
              </a:cxnLst>
              <a:rect l="0" t="0" r="r" b="b"/>
              <a:pathLst>
                <a:path w="90" h="86">
                  <a:moveTo>
                    <a:pt x="59" y="64"/>
                  </a:moveTo>
                  <a:cubicBezTo>
                    <a:pt x="63" y="62"/>
                    <a:pt x="82" y="54"/>
                    <a:pt x="82" y="54"/>
                  </a:cubicBezTo>
                  <a:cubicBezTo>
                    <a:pt x="87" y="52"/>
                    <a:pt x="90" y="46"/>
                    <a:pt x="87" y="41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2" y="3"/>
                    <a:pt x="66" y="0"/>
                    <a:pt x="61" y="2"/>
                  </a:cubicBezTo>
                  <a:cubicBezTo>
                    <a:pt x="61" y="2"/>
                    <a:pt x="42" y="10"/>
                    <a:pt x="37" y="12"/>
                  </a:cubicBezTo>
                  <a:cubicBezTo>
                    <a:pt x="33" y="14"/>
                    <a:pt x="26" y="5"/>
                    <a:pt x="26" y="5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3" y="15"/>
                    <a:pt x="0" y="21"/>
                    <a:pt x="3" y="26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7" y="84"/>
                    <a:pt x="32" y="86"/>
                    <a:pt x="38" y="84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4" y="65"/>
                    <a:pt x="59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" name="Freeform 22"/>
            <p:cNvSpPr>
              <a:spLocks/>
            </p:cNvSpPr>
            <p:nvPr/>
          </p:nvSpPr>
          <p:spPr bwMode="auto">
            <a:xfrm>
              <a:off x="1412507" y="2415528"/>
              <a:ext cx="162334" cy="162334"/>
            </a:xfrm>
            <a:custGeom>
              <a:avLst/>
              <a:gdLst/>
              <a:ahLst/>
              <a:cxnLst>
                <a:cxn ang="0">
                  <a:pos x="71" y="61"/>
                </a:cxn>
                <a:cxn ang="0">
                  <a:pos x="88" y="43"/>
                </a:cxn>
                <a:cxn ang="0">
                  <a:pos x="88" y="29"/>
                </a:cxn>
                <a:cxn ang="0">
                  <a:pos x="63" y="4"/>
                </a:cxn>
                <a:cxn ang="0">
                  <a:pos x="49" y="4"/>
                </a:cxn>
                <a:cxn ang="0">
                  <a:pos x="31" y="21"/>
                </a:cxn>
                <a:cxn ang="0">
                  <a:pos x="18" y="19"/>
                </a:cxn>
                <a:cxn ang="0">
                  <a:pos x="4" y="33"/>
                </a:cxn>
                <a:cxn ang="0">
                  <a:pos x="4" y="48"/>
                </a:cxn>
                <a:cxn ang="0">
                  <a:pos x="24" y="68"/>
                </a:cxn>
                <a:cxn ang="0">
                  <a:pos x="45" y="88"/>
                </a:cxn>
                <a:cxn ang="0">
                  <a:pos x="59" y="88"/>
                </a:cxn>
                <a:cxn ang="0">
                  <a:pos x="73" y="74"/>
                </a:cxn>
                <a:cxn ang="0">
                  <a:pos x="71" y="61"/>
                </a:cxn>
              </a:cxnLst>
              <a:rect l="0" t="0" r="r" b="b"/>
              <a:pathLst>
                <a:path w="92" h="92">
                  <a:moveTo>
                    <a:pt x="71" y="61"/>
                  </a:moveTo>
                  <a:cubicBezTo>
                    <a:pt x="74" y="57"/>
                    <a:pt x="88" y="43"/>
                    <a:pt x="88" y="43"/>
                  </a:cubicBezTo>
                  <a:cubicBezTo>
                    <a:pt x="92" y="39"/>
                    <a:pt x="92" y="33"/>
                    <a:pt x="88" y="29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59" y="0"/>
                    <a:pt x="53" y="0"/>
                    <a:pt x="49" y="4"/>
                  </a:cubicBezTo>
                  <a:cubicBezTo>
                    <a:pt x="49" y="4"/>
                    <a:pt x="35" y="18"/>
                    <a:pt x="31" y="21"/>
                  </a:cubicBezTo>
                  <a:cubicBezTo>
                    <a:pt x="28" y="25"/>
                    <a:pt x="18" y="19"/>
                    <a:pt x="18" y="19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0" y="37"/>
                    <a:pt x="0" y="44"/>
                    <a:pt x="4" y="48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9" y="92"/>
                    <a:pt x="55" y="92"/>
                    <a:pt x="59" y="88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73" y="74"/>
                    <a:pt x="67" y="64"/>
                    <a:pt x="71" y="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6" name="Freeform 23"/>
            <p:cNvSpPr>
              <a:spLocks/>
            </p:cNvSpPr>
            <p:nvPr/>
          </p:nvSpPr>
          <p:spPr bwMode="auto">
            <a:xfrm>
              <a:off x="1249428" y="2304575"/>
              <a:ext cx="152654" cy="157122"/>
            </a:xfrm>
            <a:custGeom>
              <a:avLst/>
              <a:gdLst/>
              <a:ahLst/>
              <a:cxnLst>
                <a:cxn ang="0">
                  <a:pos x="74" y="52"/>
                </a:cxn>
                <a:cxn ang="0">
                  <a:pos x="84" y="29"/>
                </a:cxn>
                <a:cxn ang="0">
                  <a:pos x="78" y="15"/>
                </a:cxn>
                <a:cxn ang="0">
                  <a:pos x="45" y="2"/>
                </a:cxn>
                <a:cxn ang="0">
                  <a:pos x="32" y="7"/>
                </a:cxn>
                <a:cxn ang="0">
                  <a:pos x="23" y="30"/>
                </a:cxn>
                <a:cxn ang="0">
                  <a:pos x="10" y="33"/>
                </a:cxn>
                <a:cxn ang="0">
                  <a:pos x="2" y="52"/>
                </a:cxn>
                <a:cxn ang="0">
                  <a:pos x="8" y="65"/>
                </a:cxn>
                <a:cxn ang="0">
                  <a:pos x="34" y="76"/>
                </a:cxn>
                <a:cxn ang="0">
                  <a:pos x="60" y="87"/>
                </a:cxn>
                <a:cxn ang="0">
                  <a:pos x="74" y="81"/>
                </a:cxn>
                <a:cxn ang="0">
                  <a:pos x="81" y="63"/>
                </a:cxn>
                <a:cxn ang="0">
                  <a:pos x="74" y="52"/>
                </a:cxn>
              </a:cxnLst>
              <a:rect l="0" t="0" r="r" b="b"/>
              <a:pathLst>
                <a:path w="86" h="89">
                  <a:moveTo>
                    <a:pt x="74" y="52"/>
                  </a:moveTo>
                  <a:cubicBezTo>
                    <a:pt x="76" y="47"/>
                    <a:pt x="84" y="29"/>
                    <a:pt x="84" y="29"/>
                  </a:cubicBezTo>
                  <a:cubicBezTo>
                    <a:pt x="86" y="23"/>
                    <a:pt x="83" y="18"/>
                    <a:pt x="78" y="15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0" y="0"/>
                    <a:pt x="34" y="2"/>
                    <a:pt x="32" y="7"/>
                  </a:cubicBezTo>
                  <a:cubicBezTo>
                    <a:pt x="32" y="7"/>
                    <a:pt x="25" y="26"/>
                    <a:pt x="23" y="30"/>
                  </a:cubicBezTo>
                  <a:cubicBezTo>
                    <a:pt x="21" y="35"/>
                    <a:pt x="10" y="33"/>
                    <a:pt x="10" y="33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0" y="57"/>
                    <a:pt x="3" y="63"/>
                    <a:pt x="8" y="65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6" y="89"/>
                    <a:pt x="71" y="86"/>
                    <a:pt x="74" y="81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72" y="56"/>
                    <a:pt x="74" y="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39552" y="1484784"/>
            <a:ext cx="12961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  <a:p>
            <a:pPr algn="ctr"/>
            <a:r>
              <a:rPr lang="en-US" sz="1600" dirty="0" smtClean="0">
                <a:latin typeface="Aharoni" pitchFamily="2" charset="-79"/>
                <a:cs typeface="Aharoni" pitchFamily="2" charset="-79"/>
              </a:rPr>
              <a:t>Faculty of </a:t>
            </a:r>
          </a:p>
          <a:p>
            <a:pPr algn="ctr"/>
            <a:r>
              <a:rPr lang="en-US" sz="1600" dirty="0" smtClean="0">
                <a:latin typeface="Aharoni" pitchFamily="2" charset="-79"/>
                <a:cs typeface="Aharoni" pitchFamily="2" charset="-79"/>
              </a:rPr>
              <a:t>Agriculture</a:t>
            </a:r>
            <a:endParaRPr lang="en-US" sz="1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059832" y="3501008"/>
            <a:ext cx="13676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Faculty of </a:t>
            </a:r>
          </a:p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  Commerce</a:t>
            </a:r>
            <a:endParaRPr lang="en-US" sz="1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995936" y="2276872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Faculty of</a:t>
            </a:r>
          </a:p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Education</a:t>
            </a:r>
            <a:endParaRPr lang="en-US" sz="1600" dirty="0">
              <a:latin typeface="Aharoni" pitchFamily="2" charset="-79"/>
              <a:cs typeface="Aharoni" pitchFamily="2" charset="-79"/>
            </a:endParaRPr>
          </a:p>
        </p:txBody>
      </p:sp>
      <p:grpSp>
        <p:nvGrpSpPr>
          <p:cNvPr id="88" name="Group 126"/>
          <p:cNvGrpSpPr/>
          <p:nvPr/>
        </p:nvGrpSpPr>
        <p:grpSpPr>
          <a:xfrm>
            <a:off x="5004048" y="2348880"/>
            <a:ext cx="1714977" cy="1712765"/>
            <a:chOff x="560625" y="2276278"/>
            <a:chExt cx="1154211" cy="1152722"/>
          </a:xfrm>
          <a:solidFill>
            <a:schemeClr val="accent6">
              <a:lumMod val="75000"/>
            </a:schemeClr>
          </a:solidFill>
        </p:grpSpPr>
        <p:sp>
          <p:nvSpPr>
            <p:cNvPr id="89" name="Freeform 6"/>
            <p:cNvSpPr>
              <a:spLocks noEditPoints="1"/>
            </p:cNvSpPr>
            <p:nvPr/>
          </p:nvSpPr>
          <p:spPr bwMode="auto">
            <a:xfrm>
              <a:off x="632856" y="2347020"/>
              <a:ext cx="1011238" cy="1011238"/>
            </a:xfrm>
            <a:custGeom>
              <a:avLst/>
              <a:gdLst/>
              <a:ahLst/>
              <a:cxnLst>
                <a:cxn ang="0">
                  <a:pos x="572" y="286"/>
                </a:cxn>
                <a:cxn ang="0">
                  <a:pos x="286" y="573"/>
                </a:cxn>
                <a:cxn ang="0">
                  <a:pos x="0" y="286"/>
                </a:cxn>
                <a:cxn ang="0">
                  <a:pos x="286" y="0"/>
                </a:cxn>
                <a:cxn ang="0">
                  <a:pos x="572" y="286"/>
                </a:cxn>
                <a:cxn ang="0">
                  <a:pos x="286" y="527"/>
                </a:cxn>
                <a:cxn ang="0">
                  <a:pos x="526" y="286"/>
                </a:cxn>
                <a:cxn ang="0">
                  <a:pos x="286" y="46"/>
                </a:cxn>
                <a:cxn ang="0">
                  <a:pos x="46" y="286"/>
                </a:cxn>
                <a:cxn ang="0">
                  <a:pos x="286" y="527"/>
                </a:cxn>
              </a:cxnLst>
              <a:rect l="0" t="0" r="r" b="b"/>
              <a:pathLst>
                <a:path w="572" h="573">
                  <a:moveTo>
                    <a:pt x="572" y="286"/>
                  </a:moveTo>
                  <a:cubicBezTo>
                    <a:pt x="572" y="444"/>
                    <a:pt x="444" y="573"/>
                    <a:pt x="286" y="573"/>
                  </a:cubicBezTo>
                  <a:cubicBezTo>
                    <a:pt x="128" y="573"/>
                    <a:pt x="0" y="444"/>
                    <a:pt x="0" y="286"/>
                  </a:cubicBezTo>
                  <a:cubicBezTo>
                    <a:pt x="0" y="128"/>
                    <a:pt x="128" y="0"/>
                    <a:pt x="286" y="0"/>
                  </a:cubicBezTo>
                  <a:cubicBezTo>
                    <a:pt x="444" y="0"/>
                    <a:pt x="572" y="128"/>
                    <a:pt x="572" y="286"/>
                  </a:cubicBezTo>
                  <a:close/>
                  <a:moveTo>
                    <a:pt x="286" y="527"/>
                  </a:moveTo>
                  <a:cubicBezTo>
                    <a:pt x="419" y="527"/>
                    <a:pt x="526" y="419"/>
                    <a:pt x="526" y="286"/>
                  </a:cubicBezTo>
                  <a:cubicBezTo>
                    <a:pt x="526" y="154"/>
                    <a:pt x="419" y="46"/>
                    <a:pt x="286" y="46"/>
                  </a:cubicBezTo>
                  <a:cubicBezTo>
                    <a:pt x="153" y="46"/>
                    <a:pt x="46" y="154"/>
                    <a:pt x="46" y="286"/>
                  </a:cubicBezTo>
                  <a:cubicBezTo>
                    <a:pt x="46" y="419"/>
                    <a:pt x="153" y="527"/>
                    <a:pt x="286" y="5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Freeform 8"/>
            <p:cNvSpPr>
              <a:spLocks/>
            </p:cNvSpPr>
            <p:nvPr/>
          </p:nvSpPr>
          <p:spPr bwMode="auto">
            <a:xfrm>
              <a:off x="1069223" y="2276278"/>
              <a:ext cx="136272" cy="126591"/>
            </a:xfrm>
            <a:custGeom>
              <a:avLst/>
              <a:gdLst/>
              <a:ahLst/>
              <a:cxnLst>
                <a:cxn ang="0">
                  <a:pos x="67" y="35"/>
                </a:cxn>
                <a:cxn ang="0">
                  <a:pos x="67" y="10"/>
                </a:cxn>
                <a:cxn ang="0">
                  <a:pos x="57" y="0"/>
                </a:cxn>
                <a:cxn ang="0">
                  <a:pos x="21" y="0"/>
                </a:cxn>
                <a:cxn ang="0">
                  <a:pos x="11" y="10"/>
                </a:cxn>
                <a:cxn ang="0">
                  <a:pos x="11" y="35"/>
                </a:cxn>
                <a:cxn ang="0">
                  <a:pos x="0" y="43"/>
                </a:cxn>
                <a:cxn ang="0">
                  <a:pos x="0" y="62"/>
                </a:cxn>
                <a:cxn ang="0">
                  <a:pos x="10" y="72"/>
                </a:cxn>
                <a:cxn ang="0">
                  <a:pos x="39" y="72"/>
                </a:cxn>
                <a:cxn ang="0">
                  <a:pos x="67" y="72"/>
                </a:cxn>
                <a:cxn ang="0">
                  <a:pos x="77" y="62"/>
                </a:cxn>
                <a:cxn ang="0">
                  <a:pos x="77" y="43"/>
                </a:cxn>
                <a:cxn ang="0">
                  <a:pos x="67" y="35"/>
                </a:cxn>
              </a:cxnLst>
              <a:rect l="0" t="0" r="r" b="b"/>
              <a:pathLst>
                <a:path w="77" h="72">
                  <a:moveTo>
                    <a:pt x="67" y="35"/>
                  </a:moveTo>
                  <a:cubicBezTo>
                    <a:pt x="67" y="30"/>
                    <a:pt x="67" y="10"/>
                    <a:pt x="67" y="10"/>
                  </a:cubicBezTo>
                  <a:cubicBezTo>
                    <a:pt x="67" y="4"/>
                    <a:pt x="62" y="0"/>
                    <a:pt x="5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1" y="4"/>
                    <a:pt x="11" y="10"/>
                  </a:cubicBezTo>
                  <a:cubicBezTo>
                    <a:pt x="11" y="10"/>
                    <a:pt x="11" y="30"/>
                    <a:pt x="11" y="35"/>
                  </a:cubicBezTo>
                  <a:cubicBezTo>
                    <a:pt x="11" y="40"/>
                    <a:pt x="0" y="43"/>
                    <a:pt x="0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8"/>
                    <a:pt x="5" y="72"/>
                    <a:pt x="10" y="72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73" y="72"/>
                    <a:pt x="77" y="68"/>
                    <a:pt x="77" y="62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67" y="40"/>
                    <a:pt x="67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Freeform 9"/>
            <p:cNvSpPr>
              <a:spLocks/>
            </p:cNvSpPr>
            <p:nvPr/>
          </p:nvSpPr>
          <p:spPr bwMode="auto">
            <a:xfrm>
              <a:off x="874868" y="2304575"/>
              <a:ext cx="151909" cy="157122"/>
            </a:xfrm>
            <a:custGeom>
              <a:avLst/>
              <a:gdLst/>
              <a:ahLst/>
              <a:cxnLst>
                <a:cxn ang="0">
                  <a:pos x="63" y="30"/>
                </a:cxn>
                <a:cxn ang="0">
                  <a:pos x="54" y="7"/>
                </a:cxn>
                <a:cxn ang="0">
                  <a:pos x="40" y="2"/>
                </a:cxn>
                <a:cxn ang="0">
                  <a:pos x="7" y="15"/>
                </a:cxn>
                <a:cxn ang="0">
                  <a:pos x="2" y="29"/>
                </a:cxn>
                <a:cxn ang="0">
                  <a:pos x="12" y="52"/>
                </a:cxn>
                <a:cxn ang="0">
                  <a:pos x="5" y="63"/>
                </a:cxn>
                <a:cxn ang="0">
                  <a:pos x="12" y="81"/>
                </a:cxn>
                <a:cxn ang="0">
                  <a:pos x="25" y="87"/>
                </a:cxn>
                <a:cxn ang="0">
                  <a:pos x="52" y="76"/>
                </a:cxn>
                <a:cxn ang="0">
                  <a:pos x="78" y="65"/>
                </a:cxn>
                <a:cxn ang="0">
                  <a:pos x="83" y="52"/>
                </a:cxn>
                <a:cxn ang="0">
                  <a:pos x="76" y="33"/>
                </a:cxn>
                <a:cxn ang="0">
                  <a:pos x="63" y="30"/>
                </a:cxn>
              </a:cxnLst>
              <a:rect l="0" t="0" r="r" b="b"/>
              <a:pathLst>
                <a:path w="86" h="89">
                  <a:moveTo>
                    <a:pt x="63" y="30"/>
                  </a:moveTo>
                  <a:cubicBezTo>
                    <a:pt x="61" y="26"/>
                    <a:pt x="54" y="7"/>
                    <a:pt x="54" y="7"/>
                  </a:cubicBezTo>
                  <a:cubicBezTo>
                    <a:pt x="51" y="2"/>
                    <a:pt x="45" y="0"/>
                    <a:pt x="40" y="2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2" y="18"/>
                    <a:pt x="0" y="23"/>
                    <a:pt x="2" y="29"/>
                  </a:cubicBezTo>
                  <a:cubicBezTo>
                    <a:pt x="2" y="29"/>
                    <a:pt x="10" y="47"/>
                    <a:pt x="12" y="52"/>
                  </a:cubicBezTo>
                  <a:cubicBezTo>
                    <a:pt x="13" y="56"/>
                    <a:pt x="5" y="63"/>
                    <a:pt x="5" y="63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14" y="86"/>
                    <a:pt x="20" y="89"/>
                    <a:pt x="25" y="87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83" y="63"/>
                    <a:pt x="86" y="57"/>
                    <a:pt x="83" y="52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6" y="33"/>
                    <a:pt x="65" y="35"/>
                    <a:pt x="63" y="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92" name="Freeform 10"/>
            <p:cNvSpPr>
              <a:spLocks/>
            </p:cNvSpPr>
            <p:nvPr/>
          </p:nvSpPr>
          <p:spPr bwMode="auto">
            <a:xfrm>
              <a:off x="699875" y="2415528"/>
              <a:ext cx="163079" cy="162334"/>
            </a:xfrm>
            <a:custGeom>
              <a:avLst/>
              <a:gdLst/>
              <a:ahLst/>
              <a:cxnLst>
                <a:cxn ang="0">
                  <a:pos x="61" y="21"/>
                </a:cxn>
                <a:cxn ang="0">
                  <a:pos x="44" y="4"/>
                </a:cxn>
                <a:cxn ang="0">
                  <a:pos x="30" y="4"/>
                </a:cxn>
                <a:cxn ang="0">
                  <a:pos x="4" y="29"/>
                </a:cxn>
                <a:cxn ang="0">
                  <a:pos x="4" y="43"/>
                </a:cxn>
                <a:cxn ang="0">
                  <a:pos x="22" y="61"/>
                </a:cxn>
                <a:cxn ang="0">
                  <a:pos x="20" y="74"/>
                </a:cxn>
                <a:cxn ang="0">
                  <a:pos x="34" y="88"/>
                </a:cxn>
                <a:cxn ang="0">
                  <a:pos x="48" y="88"/>
                </a:cxn>
                <a:cxn ang="0">
                  <a:pos x="68" y="68"/>
                </a:cxn>
                <a:cxn ang="0">
                  <a:pos x="88" y="48"/>
                </a:cxn>
                <a:cxn ang="0">
                  <a:pos x="88" y="33"/>
                </a:cxn>
                <a:cxn ang="0">
                  <a:pos x="75" y="19"/>
                </a:cxn>
                <a:cxn ang="0">
                  <a:pos x="61" y="21"/>
                </a:cxn>
              </a:cxnLst>
              <a:rect l="0" t="0" r="r" b="b"/>
              <a:pathLst>
                <a:path w="92" h="92">
                  <a:moveTo>
                    <a:pt x="61" y="21"/>
                  </a:moveTo>
                  <a:cubicBezTo>
                    <a:pt x="58" y="18"/>
                    <a:pt x="44" y="4"/>
                    <a:pt x="44" y="4"/>
                  </a:cubicBezTo>
                  <a:cubicBezTo>
                    <a:pt x="40" y="0"/>
                    <a:pt x="33" y="0"/>
                    <a:pt x="30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0" y="33"/>
                    <a:pt x="0" y="39"/>
                    <a:pt x="4" y="43"/>
                  </a:cubicBezTo>
                  <a:cubicBezTo>
                    <a:pt x="4" y="43"/>
                    <a:pt x="19" y="57"/>
                    <a:pt x="22" y="61"/>
                  </a:cubicBezTo>
                  <a:cubicBezTo>
                    <a:pt x="25" y="64"/>
                    <a:pt x="20" y="74"/>
                    <a:pt x="20" y="74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38" y="92"/>
                    <a:pt x="44" y="92"/>
                    <a:pt x="48" y="8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2" y="44"/>
                    <a:pt x="92" y="37"/>
                    <a:pt x="88" y="33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19"/>
                    <a:pt x="65" y="25"/>
                    <a:pt x="61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93" name="Freeform 11"/>
            <p:cNvSpPr>
              <a:spLocks/>
            </p:cNvSpPr>
            <p:nvPr/>
          </p:nvSpPr>
          <p:spPr bwMode="auto">
            <a:xfrm>
              <a:off x="588922" y="2588287"/>
              <a:ext cx="157122" cy="151909"/>
            </a:xfrm>
            <a:custGeom>
              <a:avLst/>
              <a:gdLst/>
              <a:ahLst/>
              <a:cxnLst>
                <a:cxn ang="0">
                  <a:pos x="52" y="12"/>
                </a:cxn>
                <a:cxn ang="0">
                  <a:pos x="29" y="2"/>
                </a:cxn>
                <a:cxn ang="0">
                  <a:pos x="16" y="8"/>
                </a:cxn>
                <a:cxn ang="0">
                  <a:pos x="2" y="41"/>
                </a:cxn>
                <a:cxn ang="0">
                  <a:pos x="8" y="54"/>
                </a:cxn>
                <a:cxn ang="0">
                  <a:pos x="31" y="64"/>
                </a:cxn>
                <a:cxn ang="0">
                  <a:pos x="34" y="76"/>
                </a:cxn>
                <a:cxn ang="0">
                  <a:pos x="52" y="84"/>
                </a:cxn>
                <a:cxn ang="0">
                  <a:pos x="65" y="78"/>
                </a:cxn>
                <a:cxn ang="0">
                  <a:pos x="76" y="52"/>
                </a:cxn>
                <a:cxn ang="0">
                  <a:pos x="87" y="26"/>
                </a:cxn>
                <a:cxn ang="0">
                  <a:pos x="82" y="13"/>
                </a:cxn>
                <a:cxn ang="0">
                  <a:pos x="63" y="5"/>
                </a:cxn>
                <a:cxn ang="0">
                  <a:pos x="52" y="12"/>
                </a:cxn>
              </a:cxnLst>
              <a:rect l="0" t="0" r="r" b="b"/>
              <a:pathLst>
                <a:path w="89" h="86">
                  <a:moveTo>
                    <a:pt x="52" y="12"/>
                  </a:moveTo>
                  <a:cubicBezTo>
                    <a:pt x="48" y="10"/>
                    <a:pt x="29" y="2"/>
                    <a:pt x="29" y="2"/>
                  </a:cubicBezTo>
                  <a:cubicBezTo>
                    <a:pt x="24" y="0"/>
                    <a:pt x="18" y="3"/>
                    <a:pt x="16" y="8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0" y="46"/>
                    <a:pt x="3" y="52"/>
                    <a:pt x="8" y="54"/>
                  </a:cubicBezTo>
                  <a:cubicBezTo>
                    <a:pt x="8" y="54"/>
                    <a:pt x="26" y="62"/>
                    <a:pt x="31" y="64"/>
                  </a:cubicBezTo>
                  <a:cubicBezTo>
                    <a:pt x="35" y="65"/>
                    <a:pt x="34" y="76"/>
                    <a:pt x="34" y="76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7" y="86"/>
                    <a:pt x="63" y="84"/>
                    <a:pt x="65" y="78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9" y="21"/>
                    <a:pt x="87" y="15"/>
                    <a:pt x="82" y="13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57" y="14"/>
                    <a:pt x="52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94" name="Freeform 12"/>
            <p:cNvSpPr>
              <a:spLocks/>
            </p:cNvSpPr>
            <p:nvPr/>
          </p:nvSpPr>
          <p:spPr bwMode="auto">
            <a:xfrm>
              <a:off x="560625" y="2784876"/>
              <a:ext cx="128825" cy="135527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10" y="10"/>
                </a:cxn>
                <a:cxn ang="0">
                  <a:pos x="0" y="21"/>
                </a:cxn>
                <a:cxn ang="0">
                  <a:pos x="0" y="56"/>
                </a:cxn>
                <a:cxn ang="0">
                  <a:pos x="10" y="66"/>
                </a:cxn>
                <a:cxn ang="0">
                  <a:pos x="35" y="66"/>
                </a:cxn>
                <a:cxn ang="0">
                  <a:pos x="43" y="77"/>
                </a:cxn>
                <a:cxn ang="0">
                  <a:pos x="63" y="77"/>
                </a:cxn>
                <a:cxn ang="0">
                  <a:pos x="73" y="67"/>
                </a:cxn>
                <a:cxn ang="0">
                  <a:pos x="73" y="38"/>
                </a:cxn>
                <a:cxn ang="0">
                  <a:pos x="73" y="10"/>
                </a:cxn>
                <a:cxn ang="0">
                  <a:pos x="63" y="0"/>
                </a:cxn>
                <a:cxn ang="0">
                  <a:pos x="43" y="0"/>
                </a:cxn>
                <a:cxn ang="0">
                  <a:pos x="35" y="10"/>
                </a:cxn>
              </a:cxnLst>
              <a:rect l="0" t="0" r="r" b="b"/>
              <a:pathLst>
                <a:path w="73" h="77">
                  <a:moveTo>
                    <a:pt x="35" y="10"/>
                  </a:moveTo>
                  <a:cubicBezTo>
                    <a:pt x="30" y="10"/>
                    <a:pt x="10" y="10"/>
                    <a:pt x="10" y="10"/>
                  </a:cubicBezTo>
                  <a:cubicBezTo>
                    <a:pt x="5" y="10"/>
                    <a:pt x="0" y="15"/>
                    <a:pt x="0" y="21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2"/>
                    <a:pt x="5" y="66"/>
                    <a:pt x="10" y="66"/>
                  </a:cubicBezTo>
                  <a:cubicBezTo>
                    <a:pt x="10" y="66"/>
                    <a:pt x="30" y="66"/>
                    <a:pt x="35" y="66"/>
                  </a:cubicBezTo>
                  <a:cubicBezTo>
                    <a:pt x="40" y="66"/>
                    <a:pt x="43" y="77"/>
                    <a:pt x="4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8" y="77"/>
                    <a:pt x="73" y="72"/>
                    <a:pt x="73" y="67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4"/>
                    <a:pt x="68" y="0"/>
                    <a:pt x="6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0" y="10"/>
                    <a:pt x="35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Freeform 13"/>
            <p:cNvSpPr>
              <a:spLocks/>
            </p:cNvSpPr>
            <p:nvPr/>
          </p:nvSpPr>
          <p:spPr bwMode="auto">
            <a:xfrm>
              <a:off x="588922" y="2965081"/>
              <a:ext cx="157122" cy="14967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8" y="32"/>
                </a:cxn>
                <a:cxn ang="0">
                  <a:pos x="2" y="45"/>
                </a:cxn>
                <a:cxn ang="0">
                  <a:pos x="16" y="78"/>
                </a:cxn>
                <a:cxn ang="0">
                  <a:pos x="29" y="83"/>
                </a:cxn>
                <a:cxn ang="0">
                  <a:pos x="52" y="74"/>
                </a:cxn>
                <a:cxn ang="0">
                  <a:pos x="63" y="81"/>
                </a:cxn>
                <a:cxn ang="0">
                  <a:pos x="82" y="73"/>
                </a:cxn>
                <a:cxn ang="0">
                  <a:pos x="87" y="60"/>
                </a:cxn>
                <a:cxn ang="0">
                  <a:pos x="76" y="33"/>
                </a:cxn>
                <a:cxn ang="0">
                  <a:pos x="65" y="7"/>
                </a:cxn>
                <a:cxn ang="0">
                  <a:pos x="52" y="2"/>
                </a:cxn>
                <a:cxn ang="0">
                  <a:pos x="34" y="9"/>
                </a:cxn>
                <a:cxn ang="0">
                  <a:pos x="31" y="22"/>
                </a:cxn>
              </a:cxnLst>
              <a:rect l="0" t="0" r="r" b="b"/>
              <a:pathLst>
                <a:path w="89" h="85">
                  <a:moveTo>
                    <a:pt x="31" y="22"/>
                  </a:moveTo>
                  <a:cubicBezTo>
                    <a:pt x="26" y="24"/>
                    <a:pt x="8" y="32"/>
                    <a:pt x="8" y="32"/>
                  </a:cubicBezTo>
                  <a:cubicBezTo>
                    <a:pt x="3" y="34"/>
                    <a:pt x="0" y="40"/>
                    <a:pt x="2" y="45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8" y="83"/>
                    <a:pt x="24" y="85"/>
                    <a:pt x="29" y="83"/>
                  </a:cubicBezTo>
                  <a:cubicBezTo>
                    <a:pt x="29" y="83"/>
                    <a:pt x="48" y="76"/>
                    <a:pt x="52" y="74"/>
                  </a:cubicBezTo>
                  <a:cubicBezTo>
                    <a:pt x="57" y="72"/>
                    <a:pt x="63" y="81"/>
                    <a:pt x="63" y="81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7" y="71"/>
                    <a:pt x="89" y="65"/>
                    <a:pt x="87" y="60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65" y="7"/>
                    <a:pt x="65" y="7"/>
                    <a:pt x="65" y="7"/>
                  </a:cubicBezTo>
                  <a:cubicBezTo>
                    <a:pt x="63" y="2"/>
                    <a:pt x="57" y="0"/>
                    <a:pt x="52" y="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4" y="9"/>
                    <a:pt x="35" y="20"/>
                    <a:pt x="31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Freeform 14"/>
            <p:cNvSpPr>
              <a:spLocks/>
            </p:cNvSpPr>
            <p:nvPr/>
          </p:nvSpPr>
          <p:spPr bwMode="auto">
            <a:xfrm>
              <a:off x="699875" y="3127416"/>
              <a:ext cx="163079" cy="162334"/>
            </a:xfrm>
            <a:custGeom>
              <a:avLst/>
              <a:gdLst/>
              <a:ahLst/>
              <a:cxnLst>
                <a:cxn ang="0">
                  <a:pos x="22" y="31"/>
                </a:cxn>
                <a:cxn ang="0">
                  <a:pos x="4" y="48"/>
                </a:cxn>
                <a:cxn ang="0">
                  <a:pos x="4" y="63"/>
                </a:cxn>
                <a:cxn ang="0">
                  <a:pos x="30" y="88"/>
                </a:cxn>
                <a:cxn ang="0">
                  <a:pos x="44" y="88"/>
                </a:cxn>
                <a:cxn ang="0">
                  <a:pos x="62" y="70"/>
                </a:cxn>
                <a:cxn ang="0">
                  <a:pos x="75" y="72"/>
                </a:cxn>
                <a:cxn ang="0">
                  <a:pos x="88" y="58"/>
                </a:cxn>
                <a:cxn ang="0">
                  <a:pos x="88" y="44"/>
                </a:cxn>
                <a:cxn ang="0">
                  <a:pos x="68" y="24"/>
                </a:cxn>
                <a:cxn ang="0">
                  <a:pos x="48" y="4"/>
                </a:cxn>
                <a:cxn ang="0">
                  <a:pos x="34" y="4"/>
                </a:cxn>
                <a:cxn ang="0">
                  <a:pos x="20" y="18"/>
                </a:cxn>
                <a:cxn ang="0">
                  <a:pos x="22" y="31"/>
                </a:cxn>
              </a:cxnLst>
              <a:rect l="0" t="0" r="r" b="b"/>
              <a:pathLst>
                <a:path w="92" h="92">
                  <a:moveTo>
                    <a:pt x="22" y="31"/>
                  </a:moveTo>
                  <a:cubicBezTo>
                    <a:pt x="19" y="34"/>
                    <a:pt x="4" y="48"/>
                    <a:pt x="4" y="48"/>
                  </a:cubicBezTo>
                  <a:cubicBezTo>
                    <a:pt x="0" y="52"/>
                    <a:pt x="0" y="59"/>
                    <a:pt x="4" y="63"/>
                  </a:cubicBezTo>
                  <a:cubicBezTo>
                    <a:pt x="30" y="88"/>
                    <a:pt x="30" y="88"/>
                    <a:pt x="30" y="88"/>
                  </a:cubicBezTo>
                  <a:cubicBezTo>
                    <a:pt x="33" y="92"/>
                    <a:pt x="40" y="92"/>
                    <a:pt x="44" y="88"/>
                  </a:cubicBezTo>
                  <a:cubicBezTo>
                    <a:pt x="44" y="88"/>
                    <a:pt x="58" y="74"/>
                    <a:pt x="62" y="70"/>
                  </a:cubicBezTo>
                  <a:cubicBezTo>
                    <a:pt x="65" y="67"/>
                    <a:pt x="75" y="72"/>
                    <a:pt x="75" y="72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92" y="54"/>
                    <a:pt x="92" y="48"/>
                    <a:pt x="88" y="44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4" y="0"/>
                    <a:pt x="38" y="0"/>
                    <a:pt x="34" y="4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6" y="27"/>
                    <a:pt x="22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Freeform 15"/>
            <p:cNvSpPr>
              <a:spLocks/>
            </p:cNvSpPr>
            <p:nvPr/>
          </p:nvSpPr>
          <p:spPr bwMode="auto">
            <a:xfrm>
              <a:off x="874868" y="3243581"/>
              <a:ext cx="151909" cy="157122"/>
            </a:xfrm>
            <a:custGeom>
              <a:avLst/>
              <a:gdLst/>
              <a:ahLst/>
              <a:cxnLst>
                <a:cxn ang="0">
                  <a:pos x="12" y="37"/>
                </a:cxn>
                <a:cxn ang="0">
                  <a:pos x="2" y="60"/>
                </a:cxn>
                <a:cxn ang="0">
                  <a:pos x="7" y="73"/>
                </a:cxn>
                <a:cxn ang="0">
                  <a:pos x="40" y="87"/>
                </a:cxn>
                <a:cxn ang="0">
                  <a:pos x="54" y="81"/>
                </a:cxn>
                <a:cxn ang="0">
                  <a:pos x="63" y="58"/>
                </a:cxn>
                <a:cxn ang="0">
                  <a:pos x="76" y="55"/>
                </a:cxn>
                <a:cxn ang="0">
                  <a:pos x="83" y="37"/>
                </a:cxn>
                <a:cxn ang="0">
                  <a:pos x="78" y="24"/>
                </a:cxn>
                <a:cxn ang="0">
                  <a:pos x="52" y="13"/>
                </a:cxn>
                <a:cxn ang="0">
                  <a:pos x="25" y="2"/>
                </a:cxn>
                <a:cxn ang="0">
                  <a:pos x="12" y="7"/>
                </a:cxn>
                <a:cxn ang="0">
                  <a:pos x="5" y="26"/>
                </a:cxn>
                <a:cxn ang="0">
                  <a:pos x="12" y="37"/>
                </a:cxn>
              </a:cxnLst>
              <a:rect l="0" t="0" r="r" b="b"/>
              <a:pathLst>
                <a:path w="86" h="89">
                  <a:moveTo>
                    <a:pt x="12" y="37"/>
                  </a:moveTo>
                  <a:cubicBezTo>
                    <a:pt x="10" y="41"/>
                    <a:pt x="2" y="60"/>
                    <a:pt x="2" y="60"/>
                  </a:cubicBezTo>
                  <a:cubicBezTo>
                    <a:pt x="0" y="65"/>
                    <a:pt x="2" y="71"/>
                    <a:pt x="7" y="73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5" y="89"/>
                    <a:pt x="51" y="87"/>
                    <a:pt x="54" y="81"/>
                  </a:cubicBezTo>
                  <a:cubicBezTo>
                    <a:pt x="54" y="81"/>
                    <a:pt x="61" y="63"/>
                    <a:pt x="63" y="58"/>
                  </a:cubicBezTo>
                  <a:cubicBezTo>
                    <a:pt x="65" y="54"/>
                    <a:pt x="76" y="55"/>
                    <a:pt x="76" y="55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6" y="32"/>
                    <a:pt x="83" y="26"/>
                    <a:pt x="78" y="24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0" y="0"/>
                    <a:pt x="14" y="2"/>
                    <a:pt x="12" y="7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13" y="32"/>
                    <a:pt x="12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98" name="Freeform 16"/>
            <p:cNvSpPr>
              <a:spLocks/>
            </p:cNvSpPr>
            <p:nvPr/>
          </p:nvSpPr>
          <p:spPr bwMode="auto">
            <a:xfrm>
              <a:off x="1069223" y="3300175"/>
              <a:ext cx="136272" cy="128825"/>
            </a:xfrm>
            <a:custGeom>
              <a:avLst/>
              <a:gdLst/>
              <a:ahLst/>
              <a:cxnLst>
                <a:cxn ang="0">
                  <a:pos x="11" y="38"/>
                </a:cxn>
                <a:cxn ang="0">
                  <a:pos x="11" y="63"/>
                </a:cxn>
                <a:cxn ang="0">
                  <a:pos x="21" y="73"/>
                </a:cxn>
                <a:cxn ang="0">
                  <a:pos x="57" y="73"/>
                </a:cxn>
                <a:cxn ang="0">
                  <a:pos x="67" y="63"/>
                </a:cxn>
                <a:cxn ang="0">
                  <a:pos x="67" y="38"/>
                </a:cxn>
                <a:cxn ang="0">
                  <a:pos x="77" y="30"/>
                </a:cxn>
                <a:cxn ang="0">
                  <a:pos x="77" y="10"/>
                </a:cxn>
                <a:cxn ang="0">
                  <a:pos x="67" y="0"/>
                </a:cxn>
                <a:cxn ang="0">
                  <a:pos x="39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1" y="38"/>
                </a:cxn>
              </a:cxnLst>
              <a:rect l="0" t="0" r="r" b="b"/>
              <a:pathLst>
                <a:path w="77" h="73">
                  <a:moveTo>
                    <a:pt x="11" y="38"/>
                  </a:moveTo>
                  <a:cubicBezTo>
                    <a:pt x="11" y="43"/>
                    <a:pt x="11" y="63"/>
                    <a:pt x="11" y="63"/>
                  </a:cubicBezTo>
                  <a:cubicBezTo>
                    <a:pt x="11" y="68"/>
                    <a:pt x="15" y="73"/>
                    <a:pt x="21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62" y="73"/>
                    <a:pt x="67" y="68"/>
                    <a:pt x="67" y="63"/>
                  </a:cubicBezTo>
                  <a:cubicBezTo>
                    <a:pt x="67" y="63"/>
                    <a:pt x="67" y="43"/>
                    <a:pt x="67" y="38"/>
                  </a:cubicBezTo>
                  <a:cubicBezTo>
                    <a:pt x="67" y="33"/>
                    <a:pt x="77" y="30"/>
                    <a:pt x="77" y="30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5"/>
                    <a:pt x="73" y="0"/>
                    <a:pt x="6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1" y="33"/>
                    <a:pt x="11" y="3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99" name="Freeform 17"/>
            <p:cNvSpPr>
              <a:spLocks/>
            </p:cNvSpPr>
            <p:nvPr/>
          </p:nvSpPr>
          <p:spPr bwMode="auto">
            <a:xfrm>
              <a:off x="1249428" y="3243581"/>
              <a:ext cx="152654" cy="157122"/>
            </a:xfrm>
            <a:custGeom>
              <a:avLst/>
              <a:gdLst/>
              <a:ahLst/>
              <a:cxnLst>
                <a:cxn ang="0">
                  <a:pos x="23" y="58"/>
                </a:cxn>
                <a:cxn ang="0">
                  <a:pos x="32" y="81"/>
                </a:cxn>
                <a:cxn ang="0">
                  <a:pos x="45" y="87"/>
                </a:cxn>
                <a:cxn ang="0">
                  <a:pos x="78" y="73"/>
                </a:cxn>
                <a:cxn ang="0">
                  <a:pos x="84" y="60"/>
                </a:cxn>
                <a:cxn ang="0">
                  <a:pos x="74" y="37"/>
                </a:cxn>
                <a:cxn ang="0">
                  <a:pos x="81" y="26"/>
                </a:cxn>
                <a:cxn ang="0">
                  <a:pos x="74" y="7"/>
                </a:cxn>
                <a:cxn ang="0">
                  <a:pos x="60" y="2"/>
                </a:cxn>
                <a:cxn ang="0">
                  <a:pos x="34" y="13"/>
                </a:cxn>
                <a:cxn ang="0">
                  <a:pos x="8" y="24"/>
                </a:cxn>
                <a:cxn ang="0">
                  <a:pos x="2" y="37"/>
                </a:cxn>
                <a:cxn ang="0">
                  <a:pos x="10" y="55"/>
                </a:cxn>
                <a:cxn ang="0">
                  <a:pos x="23" y="58"/>
                </a:cxn>
              </a:cxnLst>
              <a:rect l="0" t="0" r="r" b="b"/>
              <a:pathLst>
                <a:path w="86" h="89">
                  <a:moveTo>
                    <a:pt x="23" y="58"/>
                  </a:moveTo>
                  <a:cubicBezTo>
                    <a:pt x="24" y="63"/>
                    <a:pt x="32" y="81"/>
                    <a:pt x="32" y="81"/>
                  </a:cubicBezTo>
                  <a:cubicBezTo>
                    <a:pt x="34" y="87"/>
                    <a:pt x="40" y="89"/>
                    <a:pt x="45" y="8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83" y="71"/>
                    <a:pt x="86" y="65"/>
                    <a:pt x="84" y="60"/>
                  </a:cubicBezTo>
                  <a:cubicBezTo>
                    <a:pt x="84" y="60"/>
                    <a:pt x="76" y="41"/>
                    <a:pt x="74" y="37"/>
                  </a:cubicBezTo>
                  <a:cubicBezTo>
                    <a:pt x="72" y="32"/>
                    <a:pt x="81" y="26"/>
                    <a:pt x="81" y="2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1" y="2"/>
                    <a:pt x="66" y="0"/>
                    <a:pt x="60" y="2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3" y="26"/>
                    <a:pt x="0" y="32"/>
                    <a:pt x="2" y="37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21" y="54"/>
                    <a:pt x="23" y="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00" name="Freeform 18"/>
            <p:cNvSpPr>
              <a:spLocks/>
            </p:cNvSpPr>
            <p:nvPr/>
          </p:nvSpPr>
          <p:spPr bwMode="auto">
            <a:xfrm>
              <a:off x="1412507" y="3127416"/>
              <a:ext cx="162334" cy="162334"/>
            </a:xfrm>
            <a:custGeom>
              <a:avLst/>
              <a:gdLst/>
              <a:ahLst/>
              <a:cxnLst>
                <a:cxn ang="0">
                  <a:pos x="31" y="70"/>
                </a:cxn>
                <a:cxn ang="0">
                  <a:pos x="49" y="88"/>
                </a:cxn>
                <a:cxn ang="0">
                  <a:pos x="63" y="88"/>
                </a:cxn>
                <a:cxn ang="0">
                  <a:pos x="88" y="63"/>
                </a:cxn>
                <a:cxn ang="0">
                  <a:pos x="88" y="48"/>
                </a:cxn>
                <a:cxn ang="0">
                  <a:pos x="71" y="31"/>
                </a:cxn>
                <a:cxn ang="0">
                  <a:pos x="73" y="18"/>
                </a:cxn>
                <a:cxn ang="0">
                  <a:pos x="59" y="4"/>
                </a:cxn>
                <a:cxn ang="0">
                  <a:pos x="45" y="4"/>
                </a:cxn>
                <a:cxn ang="0">
                  <a:pos x="24" y="24"/>
                </a:cxn>
                <a:cxn ang="0">
                  <a:pos x="4" y="44"/>
                </a:cxn>
                <a:cxn ang="0">
                  <a:pos x="4" y="58"/>
                </a:cxn>
                <a:cxn ang="0">
                  <a:pos x="18" y="72"/>
                </a:cxn>
                <a:cxn ang="0">
                  <a:pos x="31" y="70"/>
                </a:cxn>
              </a:cxnLst>
              <a:rect l="0" t="0" r="r" b="b"/>
              <a:pathLst>
                <a:path w="92" h="92">
                  <a:moveTo>
                    <a:pt x="31" y="70"/>
                  </a:moveTo>
                  <a:cubicBezTo>
                    <a:pt x="35" y="74"/>
                    <a:pt x="49" y="88"/>
                    <a:pt x="49" y="88"/>
                  </a:cubicBezTo>
                  <a:cubicBezTo>
                    <a:pt x="53" y="92"/>
                    <a:pt x="59" y="92"/>
                    <a:pt x="63" y="88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92" y="59"/>
                    <a:pt x="92" y="52"/>
                    <a:pt x="88" y="48"/>
                  </a:cubicBezTo>
                  <a:cubicBezTo>
                    <a:pt x="88" y="48"/>
                    <a:pt x="74" y="34"/>
                    <a:pt x="71" y="31"/>
                  </a:cubicBezTo>
                  <a:cubicBezTo>
                    <a:pt x="67" y="27"/>
                    <a:pt x="73" y="18"/>
                    <a:pt x="73" y="18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5" y="0"/>
                    <a:pt x="49" y="0"/>
                    <a:pt x="45" y="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0" y="48"/>
                    <a:pt x="0" y="54"/>
                    <a:pt x="4" y="58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8" y="72"/>
                    <a:pt x="28" y="67"/>
                    <a:pt x="31" y="7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01" name="Freeform 19"/>
            <p:cNvSpPr>
              <a:spLocks/>
            </p:cNvSpPr>
            <p:nvPr/>
          </p:nvSpPr>
          <p:spPr bwMode="auto">
            <a:xfrm>
              <a:off x="1528673" y="2965081"/>
              <a:ext cx="159356" cy="149675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61" y="83"/>
                </a:cxn>
                <a:cxn ang="0">
                  <a:pos x="74" y="78"/>
                </a:cxn>
                <a:cxn ang="0">
                  <a:pos x="87" y="45"/>
                </a:cxn>
                <a:cxn ang="0">
                  <a:pos x="82" y="32"/>
                </a:cxn>
                <a:cxn ang="0">
                  <a:pos x="59" y="22"/>
                </a:cxn>
                <a:cxn ang="0">
                  <a:pos x="56" y="9"/>
                </a:cxn>
                <a:cxn ang="0">
                  <a:pos x="38" y="2"/>
                </a:cxn>
                <a:cxn ang="0">
                  <a:pos x="24" y="7"/>
                </a:cxn>
                <a:cxn ang="0">
                  <a:pos x="13" y="33"/>
                </a:cxn>
                <a:cxn ang="0">
                  <a:pos x="3" y="60"/>
                </a:cxn>
                <a:cxn ang="0">
                  <a:pos x="8" y="73"/>
                </a:cxn>
                <a:cxn ang="0">
                  <a:pos x="26" y="81"/>
                </a:cxn>
                <a:cxn ang="0">
                  <a:pos x="37" y="74"/>
                </a:cxn>
              </a:cxnLst>
              <a:rect l="0" t="0" r="r" b="b"/>
              <a:pathLst>
                <a:path w="90" h="85">
                  <a:moveTo>
                    <a:pt x="37" y="74"/>
                  </a:moveTo>
                  <a:cubicBezTo>
                    <a:pt x="42" y="76"/>
                    <a:pt x="61" y="83"/>
                    <a:pt x="61" y="83"/>
                  </a:cubicBezTo>
                  <a:cubicBezTo>
                    <a:pt x="66" y="85"/>
                    <a:pt x="72" y="83"/>
                    <a:pt x="74" y="78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90" y="40"/>
                    <a:pt x="87" y="34"/>
                    <a:pt x="82" y="32"/>
                  </a:cubicBezTo>
                  <a:cubicBezTo>
                    <a:pt x="82" y="32"/>
                    <a:pt x="63" y="24"/>
                    <a:pt x="59" y="22"/>
                  </a:cubicBezTo>
                  <a:cubicBezTo>
                    <a:pt x="54" y="20"/>
                    <a:pt x="56" y="9"/>
                    <a:pt x="56" y="9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2" y="0"/>
                    <a:pt x="27" y="2"/>
                    <a:pt x="24" y="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3" y="60"/>
                    <a:pt x="3" y="60"/>
                    <a:pt x="3" y="60"/>
                  </a:cubicBezTo>
                  <a:cubicBezTo>
                    <a:pt x="0" y="65"/>
                    <a:pt x="3" y="71"/>
                    <a:pt x="8" y="7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33" y="72"/>
                    <a:pt x="37" y="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02" name="Freeform 20"/>
            <p:cNvSpPr>
              <a:spLocks/>
            </p:cNvSpPr>
            <p:nvPr/>
          </p:nvSpPr>
          <p:spPr bwMode="auto">
            <a:xfrm>
              <a:off x="1587500" y="2784876"/>
              <a:ext cx="127336" cy="135527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62" y="66"/>
                </a:cxn>
                <a:cxn ang="0">
                  <a:pos x="72" y="56"/>
                </a:cxn>
                <a:cxn ang="0">
                  <a:pos x="72" y="21"/>
                </a:cxn>
                <a:cxn ang="0">
                  <a:pos x="62" y="10"/>
                </a:cxn>
                <a:cxn ang="0">
                  <a:pos x="37" y="10"/>
                </a:cxn>
                <a:cxn ang="0">
                  <a:pos x="30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8"/>
                </a:cxn>
                <a:cxn ang="0">
                  <a:pos x="0" y="67"/>
                </a:cxn>
                <a:cxn ang="0">
                  <a:pos x="10" y="77"/>
                </a:cxn>
                <a:cxn ang="0">
                  <a:pos x="30" y="77"/>
                </a:cxn>
                <a:cxn ang="0">
                  <a:pos x="37" y="66"/>
                </a:cxn>
              </a:cxnLst>
              <a:rect l="0" t="0" r="r" b="b"/>
              <a:pathLst>
                <a:path w="72" h="77">
                  <a:moveTo>
                    <a:pt x="37" y="66"/>
                  </a:moveTo>
                  <a:cubicBezTo>
                    <a:pt x="42" y="66"/>
                    <a:pt x="62" y="66"/>
                    <a:pt x="62" y="66"/>
                  </a:cubicBezTo>
                  <a:cubicBezTo>
                    <a:pt x="68" y="66"/>
                    <a:pt x="72" y="62"/>
                    <a:pt x="72" y="56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15"/>
                    <a:pt x="68" y="10"/>
                    <a:pt x="62" y="10"/>
                  </a:cubicBezTo>
                  <a:cubicBezTo>
                    <a:pt x="62" y="10"/>
                    <a:pt x="42" y="10"/>
                    <a:pt x="37" y="10"/>
                  </a:cubicBezTo>
                  <a:cubicBezTo>
                    <a:pt x="32" y="10"/>
                    <a:pt x="30" y="0"/>
                    <a:pt x="3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2"/>
                    <a:pt x="4" y="77"/>
                    <a:pt x="1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2" y="66"/>
                    <a:pt x="37" y="6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03" name="Freeform 21"/>
            <p:cNvSpPr>
              <a:spLocks/>
            </p:cNvSpPr>
            <p:nvPr/>
          </p:nvSpPr>
          <p:spPr bwMode="auto">
            <a:xfrm>
              <a:off x="1528673" y="2588287"/>
              <a:ext cx="159356" cy="151909"/>
            </a:xfrm>
            <a:custGeom>
              <a:avLst/>
              <a:gdLst/>
              <a:ahLst/>
              <a:cxnLst>
                <a:cxn ang="0">
                  <a:pos x="59" y="64"/>
                </a:cxn>
                <a:cxn ang="0">
                  <a:pos x="82" y="54"/>
                </a:cxn>
                <a:cxn ang="0">
                  <a:pos x="87" y="41"/>
                </a:cxn>
                <a:cxn ang="0">
                  <a:pos x="74" y="8"/>
                </a:cxn>
                <a:cxn ang="0">
                  <a:pos x="61" y="2"/>
                </a:cxn>
                <a:cxn ang="0">
                  <a:pos x="37" y="12"/>
                </a:cxn>
                <a:cxn ang="0">
                  <a:pos x="26" y="5"/>
                </a:cxn>
                <a:cxn ang="0">
                  <a:pos x="8" y="13"/>
                </a:cxn>
                <a:cxn ang="0">
                  <a:pos x="3" y="26"/>
                </a:cxn>
                <a:cxn ang="0">
                  <a:pos x="13" y="52"/>
                </a:cxn>
                <a:cxn ang="0">
                  <a:pos x="24" y="78"/>
                </a:cxn>
                <a:cxn ang="0">
                  <a:pos x="38" y="84"/>
                </a:cxn>
                <a:cxn ang="0">
                  <a:pos x="56" y="76"/>
                </a:cxn>
                <a:cxn ang="0">
                  <a:pos x="59" y="64"/>
                </a:cxn>
              </a:cxnLst>
              <a:rect l="0" t="0" r="r" b="b"/>
              <a:pathLst>
                <a:path w="90" h="86">
                  <a:moveTo>
                    <a:pt x="59" y="64"/>
                  </a:moveTo>
                  <a:cubicBezTo>
                    <a:pt x="63" y="62"/>
                    <a:pt x="82" y="54"/>
                    <a:pt x="82" y="54"/>
                  </a:cubicBezTo>
                  <a:cubicBezTo>
                    <a:pt x="87" y="52"/>
                    <a:pt x="90" y="46"/>
                    <a:pt x="87" y="41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2" y="3"/>
                    <a:pt x="66" y="0"/>
                    <a:pt x="61" y="2"/>
                  </a:cubicBezTo>
                  <a:cubicBezTo>
                    <a:pt x="61" y="2"/>
                    <a:pt x="42" y="10"/>
                    <a:pt x="37" y="12"/>
                  </a:cubicBezTo>
                  <a:cubicBezTo>
                    <a:pt x="33" y="14"/>
                    <a:pt x="26" y="5"/>
                    <a:pt x="26" y="5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3" y="15"/>
                    <a:pt x="0" y="21"/>
                    <a:pt x="3" y="26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7" y="84"/>
                    <a:pt x="32" y="86"/>
                    <a:pt x="38" y="84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4" y="65"/>
                    <a:pt x="59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04" name="Freeform 22"/>
            <p:cNvSpPr>
              <a:spLocks/>
            </p:cNvSpPr>
            <p:nvPr/>
          </p:nvSpPr>
          <p:spPr bwMode="auto">
            <a:xfrm>
              <a:off x="1412507" y="2415528"/>
              <a:ext cx="162334" cy="162334"/>
            </a:xfrm>
            <a:custGeom>
              <a:avLst/>
              <a:gdLst/>
              <a:ahLst/>
              <a:cxnLst>
                <a:cxn ang="0">
                  <a:pos x="71" y="61"/>
                </a:cxn>
                <a:cxn ang="0">
                  <a:pos x="88" y="43"/>
                </a:cxn>
                <a:cxn ang="0">
                  <a:pos x="88" y="29"/>
                </a:cxn>
                <a:cxn ang="0">
                  <a:pos x="63" y="4"/>
                </a:cxn>
                <a:cxn ang="0">
                  <a:pos x="49" y="4"/>
                </a:cxn>
                <a:cxn ang="0">
                  <a:pos x="31" y="21"/>
                </a:cxn>
                <a:cxn ang="0">
                  <a:pos x="18" y="19"/>
                </a:cxn>
                <a:cxn ang="0">
                  <a:pos x="4" y="33"/>
                </a:cxn>
                <a:cxn ang="0">
                  <a:pos x="4" y="48"/>
                </a:cxn>
                <a:cxn ang="0">
                  <a:pos x="24" y="68"/>
                </a:cxn>
                <a:cxn ang="0">
                  <a:pos x="45" y="88"/>
                </a:cxn>
                <a:cxn ang="0">
                  <a:pos x="59" y="88"/>
                </a:cxn>
                <a:cxn ang="0">
                  <a:pos x="73" y="74"/>
                </a:cxn>
                <a:cxn ang="0">
                  <a:pos x="71" y="61"/>
                </a:cxn>
              </a:cxnLst>
              <a:rect l="0" t="0" r="r" b="b"/>
              <a:pathLst>
                <a:path w="92" h="92">
                  <a:moveTo>
                    <a:pt x="71" y="61"/>
                  </a:moveTo>
                  <a:cubicBezTo>
                    <a:pt x="74" y="57"/>
                    <a:pt x="88" y="43"/>
                    <a:pt x="88" y="43"/>
                  </a:cubicBezTo>
                  <a:cubicBezTo>
                    <a:pt x="92" y="39"/>
                    <a:pt x="92" y="33"/>
                    <a:pt x="88" y="29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59" y="0"/>
                    <a:pt x="53" y="0"/>
                    <a:pt x="49" y="4"/>
                  </a:cubicBezTo>
                  <a:cubicBezTo>
                    <a:pt x="49" y="4"/>
                    <a:pt x="35" y="18"/>
                    <a:pt x="31" y="21"/>
                  </a:cubicBezTo>
                  <a:cubicBezTo>
                    <a:pt x="28" y="25"/>
                    <a:pt x="18" y="19"/>
                    <a:pt x="18" y="19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0" y="37"/>
                    <a:pt x="0" y="44"/>
                    <a:pt x="4" y="48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9" y="92"/>
                    <a:pt x="55" y="92"/>
                    <a:pt x="59" y="88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73" y="74"/>
                    <a:pt x="67" y="64"/>
                    <a:pt x="71" y="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05" name="Freeform 23"/>
            <p:cNvSpPr>
              <a:spLocks/>
            </p:cNvSpPr>
            <p:nvPr/>
          </p:nvSpPr>
          <p:spPr bwMode="auto">
            <a:xfrm>
              <a:off x="1249428" y="2304575"/>
              <a:ext cx="152654" cy="157122"/>
            </a:xfrm>
            <a:custGeom>
              <a:avLst/>
              <a:gdLst/>
              <a:ahLst/>
              <a:cxnLst>
                <a:cxn ang="0">
                  <a:pos x="74" y="52"/>
                </a:cxn>
                <a:cxn ang="0">
                  <a:pos x="84" y="29"/>
                </a:cxn>
                <a:cxn ang="0">
                  <a:pos x="78" y="15"/>
                </a:cxn>
                <a:cxn ang="0">
                  <a:pos x="45" y="2"/>
                </a:cxn>
                <a:cxn ang="0">
                  <a:pos x="32" y="7"/>
                </a:cxn>
                <a:cxn ang="0">
                  <a:pos x="23" y="30"/>
                </a:cxn>
                <a:cxn ang="0">
                  <a:pos x="10" y="33"/>
                </a:cxn>
                <a:cxn ang="0">
                  <a:pos x="2" y="52"/>
                </a:cxn>
                <a:cxn ang="0">
                  <a:pos x="8" y="65"/>
                </a:cxn>
                <a:cxn ang="0">
                  <a:pos x="34" y="76"/>
                </a:cxn>
                <a:cxn ang="0">
                  <a:pos x="60" y="87"/>
                </a:cxn>
                <a:cxn ang="0">
                  <a:pos x="74" y="81"/>
                </a:cxn>
                <a:cxn ang="0">
                  <a:pos x="81" y="63"/>
                </a:cxn>
                <a:cxn ang="0">
                  <a:pos x="74" y="52"/>
                </a:cxn>
              </a:cxnLst>
              <a:rect l="0" t="0" r="r" b="b"/>
              <a:pathLst>
                <a:path w="86" h="89">
                  <a:moveTo>
                    <a:pt x="74" y="52"/>
                  </a:moveTo>
                  <a:cubicBezTo>
                    <a:pt x="76" y="47"/>
                    <a:pt x="84" y="29"/>
                    <a:pt x="84" y="29"/>
                  </a:cubicBezTo>
                  <a:cubicBezTo>
                    <a:pt x="86" y="23"/>
                    <a:pt x="83" y="18"/>
                    <a:pt x="78" y="15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0" y="0"/>
                    <a:pt x="34" y="2"/>
                    <a:pt x="32" y="7"/>
                  </a:cubicBezTo>
                  <a:cubicBezTo>
                    <a:pt x="32" y="7"/>
                    <a:pt x="25" y="26"/>
                    <a:pt x="23" y="30"/>
                  </a:cubicBezTo>
                  <a:cubicBezTo>
                    <a:pt x="21" y="35"/>
                    <a:pt x="10" y="33"/>
                    <a:pt x="10" y="33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0" y="57"/>
                    <a:pt x="3" y="63"/>
                    <a:pt x="8" y="65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6" y="89"/>
                    <a:pt x="71" y="86"/>
                    <a:pt x="74" y="81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72" y="56"/>
                    <a:pt x="74" y="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24" name="Group 126"/>
          <p:cNvGrpSpPr/>
          <p:nvPr/>
        </p:nvGrpSpPr>
        <p:grpSpPr>
          <a:xfrm>
            <a:off x="6948264" y="2708920"/>
            <a:ext cx="1729071" cy="1726841"/>
            <a:chOff x="560625" y="2276278"/>
            <a:chExt cx="1154211" cy="1152722"/>
          </a:xfrm>
          <a:solidFill>
            <a:srgbClr val="002060"/>
          </a:solidFill>
        </p:grpSpPr>
        <p:sp>
          <p:nvSpPr>
            <p:cNvPr id="125" name="Freeform 6"/>
            <p:cNvSpPr>
              <a:spLocks noEditPoints="1"/>
            </p:cNvSpPr>
            <p:nvPr/>
          </p:nvSpPr>
          <p:spPr bwMode="auto">
            <a:xfrm>
              <a:off x="632856" y="2347020"/>
              <a:ext cx="1011238" cy="1011238"/>
            </a:xfrm>
            <a:custGeom>
              <a:avLst/>
              <a:gdLst/>
              <a:ahLst/>
              <a:cxnLst>
                <a:cxn ang="0">
                  <a:pos x="572" y="286"/>
                </a:cxn>
                <a:cxn ang="0">
                  <a:pos x="286" y="573"/>
                </a:cxn>
                <a:cxn ang="0">
                  <a:pos x="0" y="286"/>
                </a:cxn>
                <a:cxn ang="0">
                  <a:pos x="286" y="0"/>
                </a:cxn>
                <a:cxn ang="0">
                  <a:pos x="572" y="286"/>
                </a:cxn>
                <a:cxn ang="0">
                  <a:pos x="286" y="527"/>
                </a:cxn>
                <a:cxn ang="0">
                  <a:pos x="526" y="286"/>
                </a:cxn>
                <a:cxn ang="0">
                  <a:pos x="286" y="46"/>
                </a:cxn>
                <a:cxn ang="0">
                  <a:pos x="46" y="286"/>
                </a:cxn>
                <a:cxn ang="0">
                  <a:pos x="286" y="527"/>
                </a:cxn>
              </a:cxnLst>
              <a:rect l="0" t="0" r="r" b="b"/>
              <a:pathLst>
                <a:path w="572" h="573">
                  <a:moveTo>
                    <a:pt x="572" y="286"/>
                  </a:moveTo>
                  <a:cubicBezTo>
                    <a:pt x="572" y="444"/>
                    <a:pt x="444" y="573"/>
                    <a:pt x="286" y="573"/>
                  </a:cubicBezTo>
                  <a:cubicBezTo>
                    <a:pt x="128" y="573"/>
                    <a:pt x="0" y="444"/>
                    <a:pt x="0" y="286"/>
                  </a:cubicBezTo>
                  <a:cubicBezTo>
                    <a:pt x="0" y="128"/>
                    <a:pt x="128" y="0"/>
                    <a:pt x="286" y="0"/>
                  </a:cubicBezTo>
                  <a:cubicBezTo>
                    <a:pt x="444" y="0"/>
                    <a:pt x="572" y="128"/>
                    <a:pt x="572" y="286"/>
                  </a:cubicBezTo>
                  <a:close/>
                  <a:moveTo>
                    <a:pt x="286" y="527"/>
                  </a:moveTo>
                  <a:cubicBezTo>
                    <a:pt x="419" y="527"/>
                    <a:pt x="526" y="419"/>
                    <a:pt x="526" y="286"/>
                  </a:cubicBezTo>
                  <a:cubicBezTo>
                    <a:pt x="526" y="154"/>
                    <a:pt x="419" y="46"/>
                    <a:pt x="286" y="46"/>
                  </a:cubicBezTo>
                  <a:cubicBezTo>
                    <a:pt x="153" y="46"/>
                    <a:pt x="46" y="154"/>
                    <a:pt x="46" y="286"/>
                  </a:cubicBezTo>
                  <a:cubicBezTo>
                    <a:pt x="46" y="419"/>
                    <a:pt x="153" y="527"/>
                    <a:pt x="286" y="5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26" name="Freeform 8"/>
            <p:cNvSpPr>
              <a:spLocks/>
            </p:cNvSpPr>
            <p:nvPr/>
          </p:nvSpPr>
          <p:spPr bwMode="auto">
            <a:xfrm>
              <a:off x="1069223" y="2276278"/>
              <a:ext cx="136272" cy="126591"/>
            </a:xfrm>
            <a:custGeom>
              <a:avLst/>
              <a:gdLst/>
              <a:ahLst/>
              <a:cxnLst>
                <a:cxn ang="0">
                  <a:pos x="67" y="35"/>
                </a:cxn>
                <a:cxn ang="0">
                  <a:pos x="67" y="10"/>
                </a:cxn>
                <a:cxn ang="0">
                  <a:pos x="57" y="0"/>
                </a:cxn>
                <a:cxn ang="0">
                  <a:pos x="21" y="0"/>
                </a:cxn>
                <a:cxn ang="0">
                  <a:pos x="11" y="10"/>
                </a:cxn>
                <a:cxn ang="0">
                  <a:pos x="11" y="35"/>
                </a:cxn>
                <a:cxn ang="0">
                  <a:pos x="0" y="43"/>
                </a:cxn>
                <a:cxn ang="0">
                  <a:pos x="0" y="62"/>
                </a:cxn>
                <a:cxn ang="0">
                  <a:pos x="10" y="72"/>
                </a:cxn>
                <a:cxn ang="0">
                  <a:pos x="39" y="72"/>
                </a:cxn>
                <a:cxn ang="0">
                  <a:pos x="67" y="72"/>
                </a:cxn>
                <a:cxn ang="0">
                  <a:pos x="77" y="62"/>
                </a:cxn>
                <a:cxn ang="0">
                  <a:pos x="77" y="43"/>
                </a:cxn>
                <a:cxn ang="0">
                  <a:pos x="67" y="35"/>
                </a:cxn>
              </a:cxnLst>
              <a:rect l="0" t="0" r="r" b="b"/>
              <a:pathLst>
                <a:path w="77" h="72">
                  <a:moveTo>
                    <a:pt x="67" y="35"/>
                  </a:moveTo>
                  <a:cubicBezTo>
                    <a:pt x="67" y="30"/>
                    <a:pt x="67" y="10"/>
                    <a:pt x="67" y="10"/>
                  </a:cubicBezTo>
                  <a:cubicBezTo>
                    <a:pt x="67" y="4"/>
                    <a:pt x="62" y="0"/>
                    <a:pt x="5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1" y="4"/>
                    <a:pt x="11" y="10"/>
                  </a:cubicBezTo>
                  <a:cubicBezTo>
                    <a:pt x="11" y="10"/>
                    <a:pt x="11" y="30"/>
                    <a:pt x="11" y="35"/>
                  </a:cubicBezTo>
                  <a:cubicBezTo>
                    <a:pt x="11" y="40"/>
                    <a:pt x="0" y="43"/>
                    <a:pt x="0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8"/>
                    <a:pt x="5" y="72"/>
                    <a:pt x="10" y="72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73" y="72"/>
                    <a:pt x="77" y="68"/>
                    <a:pt x="77" y="62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67" y="40"/>
                    <a:pt x="67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27" name="Freeform 9"/>
            <p:cNvSpPr>
              <a:spLocks/>
            </p:cNvSpPr>
            <p:nvPr/>
          </p:nvSpPr>
          <p:spPr bwMode="auto">
            <a:xfrm>
              <a:off x="874868" y="2304575"/>
              <a:ext cx="151909" cy="157122"/>
            </a:xfrm>
            <a:custGeom>
              <a:avLst/>
              <a:gdLst/>
              <a:ahLst/>
              <a:cxnLst>
                <a:cxn ang="0">
                  <a:pos x="63" y="30"/>
                </a:cxn>
                <a:cxn ang="0">
                  <a:pos x="54" y="7"/>
                </a:cxn>
                <a:cxn ang="0">
                  <a:pos x="40" y="2"/>
                </a:cxn>
                <a:cxn ang="0">
                  <a:pos x="7" y="15"/>
                </a:cxn>
                <a:cxn ang="0">
                  <a:pos x="2" y="29"/>
                </a:cxn>
                <a:cxn ang="0">
                  <a:pos x="12" y="52"/>
                </a:cxn>
                <a:cxn ang="0">
                  <a:pos x="5" y="63"/>
                </a:cxn>
                <a:cxn ang="0">
                  <a:pos x="12" y="81"/>
                </a:cxn>
                <a:cxn ang="0">
                  <a:pos x="25" y="87"/>
                </a:cxn>
                <a:cxn ang="0">
                  <a:pos x="52" y="76"/>
                </a:cxn>
                <a:cxn ang="0">
                  <a:pos x="78" y="65"/>
                </a:cxn>
                <a:cxn ang="0">
                  <a:pos x="83" y="52"/>
                </a:cxn>
                <a:cxn ang="0">
                  <a:pos x="76" y="33"/>
                </a:cxn>
                <a:cxn ang="0">
                  <a:pos x="63" y="30"/>
                </a:cxn>
              </a:cxnLst>
              <a:rect l="0" t="0" r="r" b="b"/>
              <a:pathLst>
                <a:path w="86" h="89">
                  <a:moveTo>
                    <a:pt x="63" y="30"/>
                  </a:moveTo>
                  <a:cubicBezTo>
                    <a:pt x="61" y="26"/>
                    <a:pt x="54" y="7"/>
                    <a:pt x="54" y="7"/>
                  </a:cubicBezTo>
                  <a:cubicBezTo>
                    <a:pt x="51" y="2"/>
                    <a:pt x="45" y="0"/>
                    <a:pt x="40" y="2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2" y="18"/>
                    <a:pt x="0" y="23"/>
                    <a:pt x="2" y="29"/>
                  </a:cubicBezTo>
                  <a:cubicBezTo>
                    <a:pt x="2" y="29"/>
                    <a:pt x="10" y="47"/>
                    <a:pt x="12" y="52"/>
                  </a:cubicBezTo>
                  <a:cubicBezTo>
                    <a:pt x="13" y="56"/>
                    <a:pt x="5" y="63"/>
                    <a:pt x="5" y="63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14" y="86"/>
                    <a:pt x="20" y="89"/>
                    <a:pt x="25" y="87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83" y="63"/>
                    <a:pt x="86" y="57"/>
                    <a:pt x="83" y="52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6" y="33"/>
                    <a:pt x="65" y="35"/>
                    <a:pt x="63" y="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28" name="Freeform 10"/>
            <p:cNvSpPr>
              <a:spLocks/>
            </p:cNvSpPr>
            <p:nvPr/>
          </p:nvSpPr>
          <p:spPr bwMode="auto">
            <a:xfrm>
              <a:off x="699875" y="2415528"/>
              <a:ext cx="163079" cy="162334"/>
            </a:xfrm>
            <a:custGeom>
              <a:avLst/>
              <a:gdLst/>
              <a:ahLst/>
              <a:cxnLst>
                <a:cxn ang="0">
                  <a:pos x="61" y="21"/>
                </a:cxn>
                <a:cxn ang="0">
                  <a:pos x="44" y="4"/>
                </a:cxn>
                <a:cxn ang="0">
                  <a:pos x="30" y="4"/>
                </a:cxn>
                <a:cxn ang="0">
                  <a:pos x="4" y="29"/>
                </a:cxn>
                <a:cxn ang="0">
                  <a:pos x="4" y="43"/>
                </a:cxn>
                <a:cxn ang="0">
                  <a:pos x="22" y="61"/>
                </a:cxn>
                <a:cxn ang="0">
                  <a:pos x="20" y="74"/>
                </a:cxn>
                <a:cxn ang="0">
                  <a:pos x="34" y="88"/>
                </a:cxn>
                <a:cxn ang="0">
                  <a:pos x="48" y="88"/>
                </a:cxn>
                <a:cxn ang="0">
                  <a:pos x="68" y="68"/>
                </a:cxn>
                <a:cxn ang="0">
                  <a:pos x="88" y="48"/>
                </a:cxn>
                <a:cxn ang="0">
                  <a:pos x="88" y="33"/>
                </a:cxn>
                <a:cxn ang="0">
                  <a:pos x="75" y="19"/>
                </a:cxn>
                <a:cxn ang="0">
                  <a:pos x="61" y="21"/>
                </a:cxn>
              </a:cxnLst>
              <a:rect l="0" t="0" r="r" b="b"/>
              <a:pathLst>
                <a:path w="92" h="92">
                  <a:moveTo>
                    <a:pt x="61" y="21"/>
                  </a:moveTo>
                  <a:cubicBezTo>
                    <a:pt x="58" y="18"/>
                    <a:pt x="44" y="4"/>
                    <a:pt x="44" y="4"/>
                  </a:cubicBezTo>
                  <a:cubicBezTo>
                    <a:pt x="40" y="0"/>
                    <a:pt x="33" y="0"/>
                    <a:pt x="30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0" y="33"/>
                    <a:pt x="0" y="39"/>
                    <a:pt x="4" y="43"/>
                  </a:cubicBezTo>
                  <a:cubicBezTo>
                    <a:pt x="4" y="43"/>
                    <a:pt x="19" y="57"/>
                    <a:pt x="22" y="61"/>
                  </a:cubicBezTo>
                  <a:cubicBezTo>
                    <a:pt x="25" y="64"/>
                    <a:pt x="20" y="74"/>
                    <a:pt x="20" y="74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38" y="92"/>
                    <a:pt x="44" y="92"/>
                    <a:pt x="48" y="8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2" y="44"/>
                    <a:pt x="92" y="37"/>
                    <a:pt x="88" y="33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19"/>
                    <a:pt x="65" y="25"/>
                    <a:pt x="61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29" name="Freeform 11"/>
            <p:cNvSpPr>
              <a:spLocks/>
            </p:cNvSpPr>
            <p:nvPr/>
          </p:nvSpPr>
          <p:spPr bwMode="auto">
            <a:xfrm>
              <a:off x="588922" y="2588287"/>
              <a:ext cx="157122" cy="151909"/>
            </a:xfrm>
            <a:custGeom>
              <a:avLst/>
              <a:gdLst/>
              <a:ahLst/>
              <a:cxnLst>
                <a:cxn ang="0">
                  <a:pos x="52" y="12"/>
                </a:cxn>
                <a:cxn ang="0">
                  <a:pos x="29" y="2"/>
                </a:cxn>
                <a:cxn ang="0">
                  <a:pos x="16" y="8"/>
                </a:cxn>
                <a:cxn ang="0">
                  <a:pos x="2" y="41"/>
                </a:cxn>
                <a:cxn ang="0">
                  <a:pos x="8" y="54"/>
                </a:cxn>
                <a:cxn ang="0">
                  <a:pos x="31" y="64"/>
                </a:cxn>
                <a:cxn ang="0">
                  <a:pos x="34" y="76"/>
                </a:cxn>
                <a:cxn ang="0">
                  <a:pos x="52" y="84"/>
                </a:cxn>
                <a:cxn ang="0">
                  <a:pos x="65" y="78"/>
                </a:cxn>
                <a:cxn ang="0">
                  <a:pos x="76" y="52"/>
                </a:cxn>
                <a:cxn ang="0">
                  <a:pos x="87" y="26"/>
                </a:cxn>
                <a:cxn ang="0">
                  <a:pos x="82" y="13"/>
                </a:cxn>
                <a:cxn ang="0">
                  <a:pos x="63" y="5"/>
                </a:cxn>
                <a:cxn ang="0">
                  <a:pos x="52" y="12"/>
                </a:cxn>
              </a:cxnLst>
              <a:rect l="0" t="0" r="r" b="b"/>
              <a:pathLst>
                <a:path w="89" h="86">
                  <a:moveTo>
                    <a:pt x="52" y="12"/>
                  </a:moveTo>
                  <a:cubicBezTo>
                    <a:pt x="48" y="10"/>
                    <a:pt x="29" y="2"/>
                    <a:pt x="29" y="2"/>
                  </a:cubicBezTo>
                  <a:cubicBezTo>
                    <a:pt x="24" y="0"/>
                    <a:pt x="18" y="3"/>
                    <a:pt x="16" y="8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0" y="46"/>
                    <a:pt x="3" y="52"/>
                    <a:pt x="8" y="54"/>
                  </a:cubicBezTo>
                  <a:cubicBezTo>
                    <a:pt x="8" y="54"/>
                    <a:pt x="26" y="62"/>
                    <a:pt x="31" y="64"/>
                  </a:cubicBezTo>
                  <a:cubicBezTo>
                    <a:pt x="35" y="65"/>
                    <a:pt x="34" y="76"/>
                    <a:pt x="34" y="76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7" y="86"/>
                    <a:pt x="63" y="84"/>
                    <a:pt x="65" y="78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9" y="21"/>
                    <a:pt x="87" y="15"/>
                    <a:pt x="82" y="13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57" y="14"/>
                    <a:pt x="52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0" name="Freeform 12"/>
            <p:cNvSpPr>
              <a:spLocks/>
            </p:cNvSpPr>
            <p:nvPr/>
          </p:nvSpPr>
          <p:spPr bwMode="auto">
            <a:xfrm>
              <a:off x="560625" y="2784876"/>
              <a:ext cx="128825" cy="135527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10" y="10"/>
                </a:cxn>
                <a:cxn ang="0">
                  <a:pos x="0" y="21"/>
                </a:cxn>
                <a:cxn ang="0">
                  <a:pos x="0" y="56"/>
                </a:cxn>
                <a:cxn ang="0">
                  <a:pos x="10" y="66"/>
                </a:cxn>
                <a:cxn ang="0">
                  <a:pos x="35" y="66"/>
                </a:cxn>
                <a:cxn ang="0">
                  <a:pos x="43" y="77"/>
                </a:cxn>
                <a:cxn ang="0">
                  <a:pos x="63" y="77"/>
                </a:cxn>
                <a:cxn ang="0">
                  <a:pos x="73" y="67"/>
                </a:cxn>
                <a:cxn ang="0">
                  <a:pos x="73" y="38"/>
                </a:cxn>
                <a:cxn ang="0">
                  <a:pos x="73" y="10"/>
                </a:cxn>
                <a:cxn ang="0">
                  <a:pos x="63" y="0"/>
                </a:cxn>
                <a:cxn ang="0">
                  <a:pos x="43" y="0"/>
                </a:cxn>
                <a:cxn ang="0">
                  <a:pos x="35" y="10"/>
                </a:cxn>
              </a:cxnLst>
              <a:rect l="0" t="0" r="r" b="b"/>
              <a:pathLst>
                <a:path w="73" h="77">
                  <a:moveTo>
                    <a:pt x="35" y="10"/>
                  </a:moveTo>
                  <a:cubicBezTo>
                    <a:pt x="30" y="10"/>
                    <a:pt x="10" y="10"/>
                    <a:pt x="10" y="10"/>
                  </a:cubicBezTo>
                  <a:cubicBezTo>
                    <a:pt x="5" y="10"/>
                    <a:pt x="0" y="15"/>
                    <a:pt x="0" y="21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2"/>
                    <a:pt x="5" y="66"/>
                    <a:pt x="10" y="66"/>
                  </a:cubicBezTo>
                  <a:cubicBezTo>
                    <a:pt x="10" y="66"/>
                    <a:pt x="30" y="66"/>
                    <a:pt x="35" y="66"/>
                  </a:cubicBezTo>
                  <a:cubicBezTo>
                    <a:pt x="40" y="66"/>
                    <a:pt x="43" y="77"/>
                    <a:pt x="4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8" y="77"/>
                    <a:pt x="73" y="72"/>
                    <a:pt x="73" y="67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4"/>
                    <a:pt x="68" y="0"/>
                    <a:pt x="6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0" y="10"/>
                    <a:pt x="35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1" name="Freeform 13"/>
            <p:cNvSpPr>
              <a:spLocks/>
            </p:cNvSpPr>
            <p:nvPr/>
          </p:nvSpPr>
          <p:spPr bwMode="auto">
            <a:xfrm>
              <a:off x="588922" y="2965081"/>
              <a:ext cx="157122" cy="14967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8" y="32"/>
                </a:cxn>
                <a:cxn ang="0">
                  <a:pos x="2" y="45"/>
                </a:cxn>
                <a:cxn ang="0">
                  <a:pos x="16" y="78"/>
                </a:cxn>
                <a:cxn ang="0">
                  <a:pos x="29" y="83"/>
                </a:cxn>
                <a:cxn ang="0">
                  <a:pos x="52" y="74"/>
                </a:cxn>
                <a:cxn ang="0">
                  <a:pos x="63" y="81"/>
                </a:cxn>
                <a:cxn ang="0">
                  <a:pos x="82" y="73"/>
                </a:cxn>
                <a:cxn ang="0">
                  <a:pos x="87" y="60"/>
                </a:cxn>
                <a:cxn ang="0">
                  <a:pos x="76" y="33"/>
                </a:cxn>
                <a:cxn ang="0">
                  <a:pos x="65" y="7"/>
                </a:cxn>
                <a:cxn ang="0">
                  <a:pos x="52" y="2"/>
                </a:cxn>
                <a:cxn ang="0">
                  <a:pos x="34" y="9"/>
                </a:cxn>
                <a:cxn ang="0">
                  <a:pos x="31" y="22"/>
                </a:cxn>
              </a:cxnLst>
              <a:rect l="0" t="0" r="r" b="b"/>
              <a:pathLst>
                <a:path w="89" h="85">
                  <a:moveTo>
                    <a:pt x="31" y="22"/>
                  </a:moveTo>
                  <a:cubicBezTo>
                    <a:pt x="26" y="24"/>
                    <a:pt x="8" y="32"/>
                    <a:pt x="8" y="32"/>
                  </a:cubicBezTo>
                  <a:cubicBezTo>
                    <a:pt x="3" y="34"/>
                    <a:pt x="0" y="40"/>
                    <a:pt x="2" y="45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8" y="83"/>
                    <a:pt x="24" y="85"/>
                    <a:pt x="29" y="83"/>
                  </a:cubicBezTo>
                  <a:cubicBezTo>
                    <a:pt x="29" y="83"/>
                    <a:pt x="48" y="76"/>
                    <a:pt x="52" y="74"/>
                  </a:cubicBezTo>
                  <a:cubicBezTo>
                    <a:pt x="57" y="72"/>
                    <a:pt x="63" y="81"/>
                    <a:pt x="63" y="81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7" y="71"/>
                    <a:pt x="89" y="65"/>
                    <a:pt x="87" y="60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65" y="7"/>
                    <a:pt x="65" y="7"/>
                    <a:pt x="65" y="7"/>
                  </a:cubicBezTo>
                  <a:cubicBezTo>
                    <a:pt x="63" y="2"/>
                    <a:pt x="57" y="0"/>
                    <a:pt x="52" y="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4" y="9"/>
                    <a:pt x="35" y="20"/>
                    <a:pt x="31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2" name="Freeform 14"/>
            <p:cNvSpPr>
              <a:spLocks/>
            </p:cNvSpPr>
            <p:nvPr/>
          </p:nvSpPr>
          <p:spPr bwMode="auto">
            <a:xfrm>
              <a:off x="699875" y="3127416"/>
              <a:ext cx="163079" cy="162334"/>
            </a:xfrm>
            <a:custGeom>
              <a:avLst/>
              <a:gdLst/>
              <a:ahLst/>
              <a:cxnLst>
                <a:cxn ang="0">
                  <a:pos x="22" y="31"/>
                </a:cxn>
                <a:cxn ang="0">
                  <a:pos x="4" y="48"/>
                </a:cxn>
                <a:cxn ang="0">
                  <a:pos x="4" y="63"/>
                </a:cxn>
                <a:cxn ang="0">
                  <a:pos x="30" y="88"/>
                </a:cxn>
                <a:cxn ang="0">
                  <a:pos x="44" y="88"/>
                </a:cxn>
                <a:cxn ang="0">
                  <a:pos x="62" y="70"/>
                </a:cxn>
                <a:cxn ang="0">
                  <a:pos x="75" y="72"/>
                </a:cxn>
                <a:cxn ang="0">
                  <a:pos x="88" y="58"/>
                </a:cxn>
                <a:cxn ang="0">
                  <a:pos x="88" y="44"/>
                </a:cxn>
                <a:cxn ang="0">
                  <a:pos x="68" y="24"/>
                </a:cxn>
                <a:cxn ang="0">
                  <a:pos x="48" y="4"/>
                </a:cxn>
                <a:cxn ang="0">
                  <a:pos x="34" y="4"/>
                </a:cxn>
                <a:cxn ang="0">
                  <a:pos x="20" y="18"/>
                </a:cxn>
                <a:cxn ang="0">
                  <a:pos x="22" y="31"/>
                </a:cxn>
              </a:cxnLst>
              <a:rect l="0" t="0" r="r" b="b"/>
              <a:pathLst>
                <a:path w="92" h="92">
                  <a:moveTo>
                    <a:pt x="22" y="31"/>
                  </a:moveTo>
                  <a:cubicBezTo>
                    <a:pt x="19" y="34"/>
                    <a:pt x="4" y="48"/>
                    <a:pt x="4" y="48"/>
                  </a:cubicBezTo>
                  <a:cubicBezTo>
                    <a:pt x="0" y="52"/>
                    <a:pt x="0" y="59"/>
                    <a:pt x="4" y="63"/>
                  </a:cubicBezTo>
                  <a:cubicBezTo>
                    <a:pt x="30" y="88"/>
                    <a:pt x="30" y="88"/>
                    <a:pt x="30" y="88"/>
                  </a:cubicBezTo>
                  <a:cubicBezTo>
                    <a:pt x="33" y="92"/>
                    <a:pt x="40" y="92"/>
                    <a:pt x="44" y="88"/>
                  </a:cubicBezTo>
                  <a:cubicBezTo>
                    <a:pt x="44" y="88"/>
                    <a:pt x="58" y="74"/>
                    <a:pt x="62" y="70"/>
                  </a:cubicBezTo>
                  <a:cubicBezTo>
                    <a:pt x="65" y="67"/>
                    <a:pt x="75" y="72"/>
                    <a:pt x="75" y="72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92" y="54"/>
                    <a:pt x="92" y="48"/>
                    <a:pt x="88" y="44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4" y="0"/>
                    <a:pt x="38" y="0"/>
                    <a:pt x="34" y="4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6" y="27"/>
                    <a:pt x="22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3" name="Freeform 15"/>
            <p:cNvSpPr>
              <a:spLocks/>
            </p:cNvSpPr>
            <p:nvPr/>
          </p:nvSpPr>
          <p:spPr bwMode="auto">
            <a:xfrm>
              <a:off x="874868" y="3243581"/>
              <a:ext cx="151909" cy="157122"/>
            </a:xfrm>
            <a:custGeom>
              <a:avLst/>
              <a:gdLst/>
              <a:ahLst/>
              <a:cxnLst>
                <a:cxn ang="0">
                  <a:pos x="12" y="37"/>
                </a:cxn>
                <a:cxn ang="0">
                  <a:pos x="2" y="60"/>
                </a:cxn>
                <a:cxn ang="0">
                  <a:pos x="7" y="73"/>
                </a:cxn>
                <a:cxn ang="0">
                  <a:pos x="40" y="87"/>
                </a:cxn>
                <a:cxn ang="0">
                  <a:pos x="54" y="81"/>
                </a:cxn>
                <a:cxn ang="0">
                  <a:pos x="63" y="58"/>
                </a:cxn>
                <a:cxn ang="0">
                  <a:pos x="76" y="55"/>
                </a:cxn>
                <a:cxn ang="0">
                  <a:pos x="83" y="37"/>
                </a:cxn>
                <a:cxn ang="0">
                  <a:pos x="78" y="24"/>
                </a:cxn>
                <a:cxn ang="0">
                  <a:pos x="52" y="13"/>
                </a:cxn>
                <a:cxn ang="0">
                  <a:pos x="25" y="2"/>
                </a:cxn>
                <a:cxn ang="0">
                  <a:pos x="12" y="7"/>
                </a:cxn>
                <a:cxn ang="0">
                  <a:pos x="5" y="26"/>
                </a:cxn>
                <a:cxn ang="0">
                  <a:pos x="12" y="37"/>
                </a:cxn>
              </a:cxnLst>
              <a:rect l="0" t="0" r="r" b="b"/>
              <a:pathLst>
                <a:path w="86" h="89">
                  <a:moveTo>
                    <a:pt x="12" y="37"/>
                  </a:moveTo>
                  <a:cubicBezTo>
                    <a:pt x="10" y="41"/>
                    <a:pt x="2" y="60"/>
                    <a:pt x="2" y="60"/>
                  </a:cubicBezTo>
                  <a:cubicBezTo>
                    <a:pt x="0" y="65"/>
                    <a:pt x="2" y="71"/>
                    <a:pt x="7" y="73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5" y="89"/>
                    <a:pt x="51" y="87"/>
                    <a:pt x="54" y="81"/>
                  </a:cubicBezTo>
                  <a:cubicBezTo>
                    <a:pt x="54" y="81"/>
                    <a:pt x="61" y="63"/>
                    <a:pt x="63" y="58"/>
                  </a:cubicBezTo>
                  <a:cubicBezTo>
                    <a:pt x="65" y="54"/>
                    <a:pt x="76" y="55"/>
                    <a:pt x="76" y="55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6" y="32"/>
                    <a:pt x="83" y="26"/>
                    <a:pt x="78" y="24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0" y="0"/>
                    <a:pt x="14" y="2"/>
                    <a:pt x="12" y="7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13" y="32"/>
                    <a:pt x="12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4" name="Freeform 16"/>
            <p:cNvSpPr>
              <a:spLocks/>
            </p:cNvSpPr>
            <p:nvPr/>
          </p:nvSpPr>
          <p:spPr bwMode="auto">
            <a:xfrm>
              <a:off x="1069223" y="3300175"/>
              <a:ext cx="136272" cy="128825"/>
            </a:xfrm>
            <a:custGeom>
              <a:avLst/>
              <a:gdLst/>
              <a:ahLst/>
              <a:cxnLst>
                <a:cxn ang="0">
                  <a:pos x="11" y="38"/>
                </a:cxn>
                <a:cxn ang="0">
                  <a:pos x="11" y="63"/>
                </a:cxn>
                <a:cxn ang="0">
                  <a:pos x="21" y="73"/>
                </a:cxn>
                <a:cxn ang="0">
                  <a:pos x="57" y="73"/>
                </a:cxn>
                <a:cxn ang="0">
                  <a:pos x="67" y="63"/>
                </a:cxn>
                <a:cxn ang="0">
                  <a:pos x="67" y="38"/>
                </a:cxn>
                <a:cxn ang="0">
                  <a:pos x="77" y="30"/>
                </a:cxn>
                <a:cxn ang="0">
                  <a:pos x="77" y="10"/>
                </a:cxn>
                <a:cxn ang="0">
                  <a:pos x="67" y="0"/>
                </a:cxn>
                <a:cxn ang="0">
                  <a:pos x="39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1" y="38"/>
                </a:cxn>
              </a:cxnLst>
              <a:rect l="0" t="0" r="r" b="b"/>
              <a:pathLst>
                <a:path w="77" h="73">
                  <a:moveTo>
                    <a:pt x="11" y="38"/>
                  </a:moveTo>
                  <a:cubicBezTo>
                    <a:pt x="11" y="43"/>
                    <a:pt x="11" y="63"/>
                    <a:pt x="11" y="63"/>
                  </a:cubicBezTo>
                  <a:cubicBezTo>
                    <a:pt x="11" y="68"/>
                    <a:pt x="15" y="73"/>
                    <a:pt x="21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62" y="73"/>
                    <a:pt x="67" y="68"/>
                    <a:pt x="67" y="63"/>
                  </a:cubicBezTo>
                  <a:cubicBezTo>
                    <a:pt x="67" y="63"/>
                    <a:pt x="67" y="43"/>
                    <a:pt x="67" y="38"/>
                  </a:cubicBezTo>
                  <a:cubicBezTo>
                    <a:pt x="67" y="33"/>
                    <a:pt x="77" y="30"/>
                    <a:pt x="77" y="30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5"/>
                    <a:pt x="73" y="0"/>
                    <a:pt x="6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1" y="33"/>
                    <a:pt x="11" y="3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5" name="Freeform 17"/>
            <p:cNvSpPr>
              <a:spLocks/>
            </p:cNvSpPr>
            <p:nvPr/>
          </p:nvSpPr>
          <p:spPr bwMode="auto">
            <a:xfrm>
              <a:off x="1249428" y="3243581"/>
              <a:ext cx="152654" cy="157122"/>
            </a:xfrm>
            <a:custGeom>
              <a:avLst/>
              <a:gdLst/>
              <a:ahLst/>
              <a:cxnLst>
                <a:cxn ang="0">
                  <a:pos x="23" y="58"/>
                </a:cxn>
                <a:cxn ang="0">
                  <a:pos x="32" y="81"/>
                </a:cxn>
                <a:cxn ang="0">
                  <a:pos x="45" y="87"/>
                </a:cxn>
                <a:cxn ang="0">
                  <a:pos x="78" y="73"/>
                </a:cxn>
                <a:cxn ang="0">
                  <a:pos x="84" y="60"/>
                </a:cxn>
                <a:cxn ang="0">
                  <a:pos x="74" y="37"/>
                </a:cxn>
                <a:cxn ang="0">
                  <a:pos x="81" y="26"/>
                </a:cxn>
                <a:cxn ang="0">
                  <a:pos x="74" y="7"/>
                </a:cxn>
                <a:cxn ang="0">
                  <a:pos x="60" y="2"/>
                </a:cxn>
                <a:cxn ang="0">
                  <a:pos x="34" y="13"/>
                </a:cxn>
                <a:cxn ang="0">
                  <a:pos x="8" y="24"/>
                </a:cxn>
                <a:cxn ang="0">
                  <a:pos x="2" y="37"/>
                </a:cxn>
                <a:cxn ang="0">
                  <a:pos x="10" y="55"/>
                </a:cxn>
                <a:cxn ang="0">
                  <a:pos x="23" y="58"/>
                </a:cxn>
              </a:cxnLst>
              <a:rect l="0" t="0" r="r" b="b"/>
              <a:pathLst>
                <a:path w="86" h="89">
                  <a:moveTo>
                    <a:pt x="23" y="58"/>
                  </a:moveTo>
                  <a:cubicBezTo>
                    <a:pt x="24" y="63"/>
                    <a:pt x="32" y="81"/>
                    <a:pt x="32" y="81"/>
                  </a:cubicBezTo>
                  <a:cubicBezTo>
                    <a:pt x="34" y="87"/>
                    <a:pt x="40" y="89"/>
                    <a:pt x="45" y="8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83" y="71"/>
                    <a:pt x="86" y="65"/>
                    <a:pt x="84" y="60"/>
                  </a:cubicBezTo>
                  <a:cubicBezTo>
                    <a:pt x="84" y="60"/>
                    <a:pt x="76" y="41"/>
                    <a:pt x="74" y="37"/>
                  </a:cubicBezTo>
                  <a:cubicBezTo>
                    <a:pt x="72" y="32"/>
                    <a:pt x="81" y="26"/>
                    <a:pt x="81" y="2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1" y="2"/>
                    <a:pt x="66" y="0"/>
                    <a:pt x="60" y="2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3" y="26"/>
                    <a:pt x="0" y="32"/>
                    <a:pt x="2" y="37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21" y="54"/>
                    <a:pt x="23" y="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6" name="Freeform 18"/>
            <p:cNvSpPr>
              <a:spLocks/>
            </p:cNvSpPr>
            <p:nvPr/>
          </p:nvSpPr>
          <p:spPr bwMode="auto">
            <a:xfrm>
              <a:off x="1412507" y="3127416"/>
              <a:ext cx="162334" cy="162334"/>
            </a:xfrm>
            <a:custGeom>
              <a:avLst/>
              <a:gdLst/>
              <a:ahLst/>
              <a:cxnLst>
                <a:cxn ang="0">
                  <a:pos x="31" y="70"/>
                </a:cxn>
                <a:cxn ang="0">
                  <a:pos x="49" y="88"/>
                </a:cxn>
                <a:cxn ang="0">
                  <a:pos x="63" y="88"/>
                </a:cxn>
                <a:cxn ang="0">
                  <a:pos x="88" y="63"/>
                </a:cxn>
                <a:cxn ang="0">
                  <a:pos x="88" y="48"/>
                </a:cxn>
                <a:cxn ang="0">
                  <a:pos x="71" y="31"/>
                </a:cxn>
                <a:cxn ang="0">
                  <a:pos x="73" y="18"/>
                </a:cxn>
                <a:cxn ang="0">
                  <a:pos x="59" y="4"/>
                </a:cxn>
                <a:cxn ang="0">
                  <a:pos x="45" y="4"/>
                </a:cxn>
                <a:cxn ang="0">
                  <a:pos x="24" y="24"/>
                </a:cxn>
                <a:cxn ang="0">
                  <a:pos x="4" y="44"/>
                </a:cxn>
                <a:cxn ang="0">
                  <a:pos x="4" y="58"/>
                </a:cxn>
                <a:cxn ang="0">
                  <a:pos x="18" y="72"/>
                </a:cxn>
                <a:cxn ang="0">
                  <a:pos x="31" y="70"/>
                </a:cxn>
              </a:cxnLst>
              <a:rect l="0" t="0" r="r" b="b"/>
              <a:pathLst>
                <a:path w="92" h="92">
                  <a:moveTo>
                    <a:pt x="31" y="70"/>
                  </a:moveTo>
                  <a:cubicBezTo>
                    <a:pt x="35" y="74"/>
                    <a:pt x="49" y="88"/>
                    <a:pt x="49" y="88"/>
                  </a:cubicBezTo>
                  <a:cubicBezTo>
                    <a:pt x="53" y="92"/>
                    <a:pt x="59" y="92"/>
                    <a:pt x="63" y="88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92" y="59"/>
                    <a:pt x="92" y="52"/>
                    <a:pt x="88" y="48"/>
                  </a:cubicBezTo>
                  <a:cubicBezTo>
                    <a:pt x="88" y="48"/>
                    <a:pt x="74" y="34"/>
                    <a:pt x="71" y="31"/>
                  </a:cubicBezTo>
                  <a:cubicBezTo>
                    <a:pt x="67" y="27"/>
                    <a:pt x="73" y="18"/>
                    <a:pt x="73" y="18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5" y="0"/>
                    <a:pt x="49" y="0"/>
                    <a:pt x="45" y="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0" y="48"/>
                    <a:pt x="0" y="54"/>
                    <a:pt x="4" y="58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8" y="72"/>
                    <a:pt x="28" y="67"/>
                    <a:pt x="31" y="7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7" name="Freeform 19"/>
            <p:cNvSpPr>
              <a:spLocks/>
            </p:cNvSpPr>
            <p:nvPr/>
          </p:nvSpPr>
          <p:spPr bwMode="auto">
            <a:xfrm>
              <a:off x="1528673" y="2965081"/>
              <a:ext cx="159356" cy="149675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61" y="83"/>
                </a:cxn>
                <a:cxn ang="0">
                  <a:pos x="74" y="78"/>
                </a:cxn>
                <a:cxn ang="0">
                  <a:pos x="87" y="45"/>
                </a:cxn>
                <a:cxn ang="0">
                  <a:pos x="82" y="32"/>
                </a:cxn>
                <a:cxn ang="0">
                  <a:pos x="59" y="22"/>
                </a:cxn>
                <a:cxn ang="0">
                  <a:pos x="56" y="9"/>
                </a:cxn>
                <a:cxn ang="0">
                  <a:pos x="38" y="2"/>
                </a:cxn>
                <a:cxn ang="0">
                  <a:pos x="24" y="7"/>
                </a:cxn>
                <a:cxn ang="0">
                  <a:pos x="13" y="33"/>
                </a:cxn>
                <a:cxn ang="0">
                  <a:pos x="3" y="60"/>
                </a:cxn>
                <a:cxn ang="0">
                  <a:pos x="8" y="73"/>
                </a:cxn>
                <a:cxn ang="0">
                  <a:pos x="26" y="81"/>
                </a:cxn>
                <a:cxn ang="0">
                  <a:pos x="37" y="74"/>
                </a:cxn>
              </a:cxnLst>
              <a:rect l="0" t="0" r="r" b="b"/>
              <a:pathLst>
                <a:path w="90" h="85">
                  <a:moveTo>
                    <a:pt x="37" y="74"/>
                  </a:moveTo>
                  <a:cubicBezTo>
                    <a:pt x="42" y="76"/>
                    <a:pt x="61" y="83"/>
                    <a:pt x="61" y="83"/>
                  </a:cubicBezTo>
                  <a:cubicBezTo>
                    <a:pt x="66" y="85"/>
                    <a:pt x="72" y="83"/>
                    <a:pt x="74" y="78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90" y="40"/>
                    <a:pt x="87" y="34"/>
                    <a:pt x="82" y="32"/>
                  </a:cubicBezTo>
                  <a:cubicBezTo>
                    <a:pt x="82" y="32"/>
                    <a:pt x="63" y="24"/>
                    <a:pt x="59" y="22"/>
                  </a:cubicBezTo>
                  <a:cubicBezTo>
                    <a:pt x="54" y="20"/>
                    <a:pt x="56" y="9"/>
                    <a:pt x="56" y="9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2" y="0"/>
                    <a:pt x="27" y="2"/>
                    <a:pt x="24" y="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3" y="60"/>
                    <a:pt x="3" y="60"/>
                    <a:pt x="3" y="60"/>
                  </a:cubicBezTo>
                  <a:cubicBezTo>
                    <a:pt x="0" y="65"/>
                    <a:pt x="3" y="71"/>
                    <a:pt x="8" y="7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33" y="72"/>
                    <a:pt x="37" y="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8" name="Freeform 20"/>
            <p:cNvSpPr>
              <a:spLocks/>
            </p:cNvSpPr>
            <p:nvPr/>
          </p:nvSpPr>
          <p:spPr bwMode="auto">
            <a:xfrm>
              <a:off x="1587500" y="2784876"/>
              <a:ext cx="127336" cy="135527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62" y="66"/>
                </a:cxn>
                <a:cxn ang="0">
                  <a:pos x="72" y="56"/>
                </a:cxn>
                <a:cxn ang="0">
                  <a:pos x="72" y="21"/>
                </a:cxn>
                <a:cxn ang="0">
                  <a:pos x="62" y="10"/>
                </a:cxn>
                <a:cxn ang="0">
                  <a:pos x="37" y="10"/>
                </a:cxn>
                <a:cxn ang="0">
                  <a:pos x="30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8"/>
                </a:cxn>
                <a:cxn ang="0">
                  <a:pos x="0" y="67"/>
                </a:cxn>
                <a:cxn ang="0">
                  <a:pos x="10" y="77"/>
                </a:cxn>
                <a:cxn ang="0">
                  <a:pos x="30" y="77"/>
                </a:cxn>
                <a:cxn ang="0">
                  <a:pos x="37" y="66"/>
                </a:cxn>
              </a:cxnLst>
              <a:rect l="0" t="0" r="r" b="b"/>
              <a:pathLst>
                <a:path w="72" h="77">
                  <a:moveTo>
                    <a:pt x="37" y="66"/>
                  </a:moveTo>
                  <a:cubicBezTo>
                    <a:pt x="42" y="66"/>
                    <a:pt x="62" y="66"/>
                    <a:pt x="62" y="66"/>
                  </a:cubicBezTo>
                  <a:cubicBezTo>
                    <a:pt x="68" y="66"/>
                    <a:pt x="72" y="62"/>
                    <a:pt x="72" y="56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15"/>
                    <a:pt x="68" y="10"/>
                    <a:pt x="62" y="10"/>
                  </a:cubicBezTo>
                  <a:cubicBezTo>
                    <a:pt x="62" y="10"/>
                    <a:pt x="42" y="10"/>
                    <a:pt x="37" y="10"/>
                  </a:cubicBezTo>
                  <a:cubicBezTo>
                    <a:pt x="32" y="10"/>
                    <a:pt x="30" y="0"/>
                    <a:pt x="3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2"/>
                    <a:pt x="4" y="77"/>
                    <a:pt x="1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2" y="66"/>
                    <a:pt x="37" y="6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9" name="Freeform 21"/>
            <p:cNvSpPr>
              <a:spLocks/>
            </p:cNvSpPr>
            <p:nvPr/>
          </p:nvSpPr>
          <p:spPr bwMode="auto">
            <a:xfrm>
              <a:off x="1528673" y="2588287"/>
              <a:ext cx="159356" cy="151909"/>
            </a:xfrm>
            <a:custGeom>
              <a:avLst/>
              <a:gdLst/>
              <a:ahLst/>
              <a:cxnLst>
                <a:cxn ang="0">
                  <a:pos x="59" y="64"/>
                </a:cxn>
                <a:cxn ang="0">
                  <a:pos x="82" y="54"/>
                </a:cxn>
                <a:cxn ang="0">
                  <a:pos x="87" y="41"/>
                </a:cxn>
                <a:cxn ang="0">
                  <a:pos x="74" y="8"/>
                </a:cxn>
                <a:cxn ang="0">
                  <a:pos x="61" y="2"/>
                </a:cxn>
                <a:cxn ang="0">
                  <a:pos x="37" y="12"/>
                </a:cxn>
                <a:cxn ang="0">
                  <a:pos x="26" y="5"/>
                </a:cxn>
                <a:cxn ang="0">
                  <a:pos x="8" y="13"/>
                </a:cxn>
                <a:cxn ang="0">
                  <a:pos x="3" y="26"/>
                </a:cxn>
                <a:cxn ang="0">
                  <a:pos x="13" y="52"/>
                </a:cxn>
                <a:cxn ang="0">
                  <a:pos x="24" y="78"/>
                </a:cxn>
                <a:cxn ang="0">
                  <a:pos x="38" y="84"/>
                </a:cxn>
                <a:cxn ang="0">
                  <a:pos x="56" y="76"/>
                </a:cxn>
                <a:cxn ang="0">
                  <a:pos x="59" y="64"/>
                </a:cxn>
              </a:cxnLst>
              <a:rect l="0" t="0" r="r" b="b"/>
              <a:pathLst>
                <a:path w="90" h="86">
                  <a:moveTo>
                    <a:pt x="59" y="64"/>
                  </a:moveTo>
                  <a:cubicBezTo>
                    <a:pt x="63" y="62"/>
                    <a:pt x="82" y="54"/>
                    <a:pt x="82" y="54"/>
                  </a:cubicBezTo>
                  <a:cubicBezTo>
                    <a:pt x="87" y="52"/>
                    <a:pt x="90" y="46"/>
                    <a:pt x="87" y="41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2" y="3"/>
                    <a:pt x="66" y="0"/>
                    <a:pt x="61" y="2"/>
                  </a:cubicBezTo>
                  <a:cubicBezTo>
                    <a:pt x="61" y="2"/>
                    <a:pt x="42" y="10"/>
                    <a:pt x="37" y="12"/>
                  </a:cubicBezTo>
                  <a:cubicBezTo>
                    <a:pt x="33" y="14"/>
                    <a:pt x="26" y="5"/>
                    <a:pt x="26" y="5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3" y="15"/>
                    <a:pt x="0" y="21"/>
                    <a:pt x="3" y="26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7" y="84"/>
                    <a:pt x="32" y="86"/>
                    <a:pt x="38" y="84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4" y="65"/>
                    <a:pt x="59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0" name="Freeform 22"/>
            <p:cNvSpPr>
              <a:spLocks/>
            </p:cNvSpPr>
            <p:nvPr/>
          </p:nvSpPr>
          <p:spPr bwMode="auto">
            <a:xfrm>
              <a:off x="1412507" y="2415528"/>
              <a:ext cx="162334" cy="162334"/>
            </a:xfrm>
            <a:custGeom>
              <a:avLst/>
              <a:gdLst/>
              <a:ahLst/>
              <a:cxnLst>
                <a:cxn ang="0">
                  <a:pos x="71" y="61"/>
                </a:cxn>
                <a:cxn ang="0">
                  <a:pos x="88" y="43"/>
                </a:cxn>
                <a:cxn ang="0">
                  <a:pos x="88" y="29"/>
                </a:cxn>
                <a:cxn ang="0">
                  <a:pos x="63" y="4"/>
                </a:cxn>
                <a:cxn ang="0">
                  <a:pos x="49" y="4"/>
                </a:cxn>
                <a:cxn ang="0">
                  <a:pos x="31" y="21"/>
                </a:cxn>
                <a:cxn ang="0">
                  <a:pos x="18" y="19"/>
                </a:cxn>
                <a:cxn ang="0">
                  <a:pos x="4" y="33"/>
                </a:cxn>
                <a:cxn ang="0">
                  <a:pos x="4" y="48"/>
                </a:cxn>
                <a:cxn ang="0">
                  <a:pos x="24" y="68"/>
                </a:cxn>
                <a:cxn ang="0">
                  <a:pos x="45" y="88"/>
                </a:cxn>
                <a:cxn ang="0">
                  <a:pos x="59" y="88"/>
                </a:cxn>
                <a:cxn ang="0">
                  <a:pos x="73" y="74"/>
                </a:cxn>
                <a:cxn ang="0">
                  <a:pos x="71" y="61"/>
                </a:cxn>
              </a:cxnLst>
              <a:rect l="0" t="0" r="r" b="b"/>
              <a:pathLst>
                <a:path w="92" h="92">
                  <a:moveTo>
                    <a:pt x="71" y="61"/>
                  </a:moveTo>
                  <a:cubicBezTo>
                    <a:pt x="74" y="57"/>
                    <a:pt x="88" y="43"/>
                    <a:pt x="88" y="43"/>
                  </a:cubicBezTo>
                  <a:cubicBezTo>
                    <a:pt x="92" y="39"/>
                    <a:pt x="92" y="33"/>
                    <a:pt x="88" y="29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59" y="0"/>
                    <a:pt x="53" y="0"/>
                    <a:pt x="49" y="4"/>
                  </a:cubicBezTo>
                  <a:cubicBezTo>
                    <a:pt x="49" y="4"/>
                    <a:pt x="35" y="18"/>
                    <a:pt x="31" y="21"/>
                  </a:cubicBezTo>
                  <a:cubicBezTo>
                    <a:pt x="28" y="25"/>
                    <a:pt x="18" y="19"/>
                    <a:pt x="18" y="19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0" y="37"/>
                    <a:pt x="0" y="44"/>
                    <a:pt x="4" y="48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9" y="92"/>
                    <a:pt x="55" y="92"/>
                    <a:pt x="59" y="88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73" y="74"/>
                    <a:pt x="67" y="64"/>
                    <a:pt x="71" y="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1" name="Freeform 23"/>
            <p:cNvSpPr>
              <a:spLocks/>
            </p:cNvSpPr>
            <p:nvPr/>
          </p:nvSpPr>
          <p:spPr bwMode="auto">
            <a:xfrm>
              <a:off x="1249428" y="2304575"/>
              <a:ext cx="152654" cy="157122"/>
            </a:xfrm>
            <a:custGeom>
              <a:avLst/>
              <a:gdLst/>
              <a:ahLst/>
              <a:cxnLst>
                <a:cxn ang="0">
                  <a:pos x="74" y="52"/>
                </a:cxn>
                <a:cxn ang="0">
                  <a:pos x="84" y="29"/>
                </a:cxn>
                <a:cxn ang="0">
                  <a:pos x="78" y="15"/>
                </a:cxn>
                <a:cxn ang="0">
                  <a:pos x="45" y="2"/>
                </a:cxn>
                <a:cxn ang="0">
                  <a:pos x="32" y="7"/>
                </a:cxn>
                <a:cxn ang="0">
                  <a:pos x="23" y="30"/>
                </a:cxn>
                <a:cxn ang="0">
                  <a:pos x="10" y="33"/>
                </a:cxn>
                <a:cxn ang="0">
                  <a:pos x="2" y="52"/>
                </a:cxn>
                <a:cxn ang="0">
                  <a:pos x="8" y="65"/>
                </a:cxn>
                <a:cxn ang="0">
                  <a:pos x="34" y="76"/>
                </a:cxn>
                <a:cxn ang="0">
                  <a:pos x="60" y="87"/>
                </a:cxn>
                <a:cxn ang="0">
                  <a:pos x="74" y="81"/>
                </a:cxn>
                <a:cxn ang="0">
                  <a:pos x="81" y="63"/>
                </a:cxn>
                <a:cxn ang="0">
                  <a:pos x="74" y="52"/>
                </a:cxn>
              </a:cxnLst>
              <a:rect l="0" t="0" r="r" b="b"/>
              <a:pathLst>
                <a:path w="86" h="89">
                  <a:moveTo>
                    <a:pt x="74" y="52"/>
                  </a:moveTo>
                  <a:cubicBezTo>
                    <a:pt x="76" y="47"/>
                    <a:pt x="84" y="29"/>
                    <a:pt x="84" y="29"/>
                  </a:cubicBezTo>
                  <a:cubicBezTo>
                    <a:pt x="86" y="23"/>
                    <a:pt x="83" y="18"/>
                    <a:pt x="78" y="15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0" y="0"/>
                    <a:pt x="34" y="2"/>
                    <a:pt x="32" y="7"/>
                  </a:cubicBezTo>
                  <a:cubicBezTo>
                    <a:pt x="32" y="7"/>
                    <a:pt x="25" y="26"/>
                    <a:pt x="23" y="30"/>
                  </a:cubicBezTo>
                  <a:cubicBezTo>
                    <a:pt x="21" y="35"/>
                    <a:pt x="10" y="33"/>
                    <a:pt x="10" y="33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0" y="57"/>
                    <a:pt x="3" y="63"/>
                    <a:pt x="8" y="65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6" y="89"/>
                    <a:pt x="71" y="86"/>
                    <a:pt x="74" y="81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72" y="56"/>
                    <a:pt x="74" y="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42" name="Group 126"/>
          <p:cNvGrpSpPr/>
          <p:nvPr/>
        </p:nvGrpSpPr>
        <p:grpSpPr>
          <a:xfrm>
            <a:off x="6876256" y="4365104"/>
            <a:ext cx="1555997" cy="1553990"/>
            <a:chOff x="560625" y="2276278"/>
            <a:chExt cx="1154211" cy="1152722"/>
          </a:xfrm>
          <a:solidFill>
            <a:schemeClr val="bg2">
              <a:lumMod val="50000"/>
            </a:schemeClr>
          </a:solidFill>
        </p:grpSpPr>
        <p:sp>
          <p:nvSpPr>
            <p:cNvPr id="143" name="Freeform 6"/>
            <p:cNvSpPr>
              <a:spLocks noEditPoints="1"/>
            </p:cNvSpPr>
            <p:nvPr/>
          </p:nvSpPr>
          <p:spPr bwMode="auto">
            <a:xfrm>
              <a:off x="632856" y="2347020"/>
              <a:ext cx="1011238" cy="1011238"/>
            </a:xfrm>
            <a:custGeom>
              <a:avLst/>
              <a:gdLst/>
              <a:ahLst/>
              <a:cxnLst>
                <a:cxn ang="0">
                  <a:pos x="572" y="286"/>
                </a:cxn>
                <a:cxn ang="0">
                  <a:pos x="286" y="573"/>
                </a:cxn>
                <a:cxn ang="0">
                  <a:pos x="0" y="286"/>
                </a:cxn>
                <a:cxn ang="0">
                  <a:pos x="286" y="0"/>
                </a:cxn>
                <a:cxn ang="0">
                  <a:pos x="572" y="286"/>
                </a:cxn>
                <a:cxn ang="0">
                  <a:pos x="286" y="527"/>
                </a:cxn>
                <a:cxn ang="0">
                  <a:pos x="526" y="286"/>
                </a:cxn>
                <a:cxn ang="0">
                  <a:pos x="286" y="46"/>
                </a:cxn>
                <a:cxn ang="0">
                  <a:pos x="46" y="286"/>
                </a:cxn>
                <a:cxn ang="0">
                  <a:pos x="286" y="527"/>
                </a:cxn>
              </a:cxnLst>
              <a:rect l="0" t="0" r="r" b="b"/>
              <a:pathLst>
                <a:path w="572" h="573">
                  <a:moveTo>
                    <a:pt x="572" y="286"/>
                  </a:moveTo>
                  <a:cubicBezTo>
                    <a:pt x="572" y="444"/>
                    <a:pt x="444" y="573"/>
                    <a:pt x="286" y="573"/>
                  </a:cubicBezTo>
                  <a:cubicBezTo>
                    <a:pt x="128" y="573"/>
                    <a:pt x="0" y="444"/>
                    <a:pt x="0" y="286"/>
                  </a:cubicBezTo>
                  <a:cubicBezTo>
                    <a:pt x="0" y="128"/>
                    <a:pt x="128" y="0"/>
                    <a:pt x="286" y="0"/>
                  </a:cubicBezTo>
                  <a:cubicBezTo>
                    <a:pt x="444" y="0"/>
                    <a:pt x="572" y="128"/>
                    <a:pt x="572" y="286"/>
                  </a:cubicBezTo>
                  <a:close/>
                  <a:moveTo>
                    <a:pt x="286" y="527"/>
                  </a:moveTo>
                  <a:cubicBezTo>
                    <a:pt x="419" y="527"/>
                    <a:pt x="526" y="419"/>
                    <a:pt x="526" y="286"/>
                  </a:cubicBezTo>
                  <a:cubicBezTo>
                    <a:pt x="526" y="154"/>
                    <a:pt x="419" y="46"/>
                    <a:pt x="286" y="46"/>
                  </a:cubicBezTo>
                  <a:cubicBezTo>
                    <a:pt x="153" y="46"/>
                    <a:pt x="46" y="154"/>
                    <a:pt x="46" y="286"/>
                  </a:cubicBezTo>
                  <a:cubicBezTo>
                    <a:pt x="46" y="419"/>
                    <a:pt x="153" y="527"/>
                    <a:pt x="286" y="5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4" name="Freeform 8"/>
            <p:cNvSpPr>
              <a:spLocks/>
            </p:cNvSpPr>
            <p:nvPr/>
          </p:nvSpPr>
          <p:spPr bwMode="auto">
            <a:xfrm>
              <a:off x="1069223" y="2276278"/>
              <a:ext cx="136272" cy="126591"/>
            </a:xfrm>
            <a:custGeom>
              <a:avLst/>
              <a:gdLst/>
              <a:ahLst/>
              <a:cxnLst>
                <a:cxn ang="0">
                  <a:pos x="67" y="35"/>
                </a:cxn>
                <a:cxn ang="0">
                  <a:pos x="67" y="10"/>
                </a:cxn>
                <a:cxn ang="0">
                  <a:pos x="57" y="0"/>
                </a:cxn>
                <a:cxn ang="0">
                  <a:pos x="21" y="0"/>
                </a:cxn>
                <a:cxn ang="0">
                  <a:pos x="11" y="10"/>
                </a:cxn>
                <a:cxn ang="0">
                  <a:pos x="11" y="35"/>
                </a:cxn>
                <a:cxn ang="0">
                  <a:pos x="0" y="43"/>
                </a:cxn>
                <a:cxn ang="0">
                  <a:pos x="0" y="62"/>
                </a:cxn>
                <a:cxn ang="0">
                  <a:pos x="10" y="72"/>
                </a:cxn>
                <a:cxn ang="0">
                  <a:pos x="39" y="72"/>
                </a:cxn>
                <a:cxn ang="0">
                  <a:pos x="67" y="72"/>
                </a:cxn>
                <a:cxn ang="0">
                  <a:pos x="77" y="62"/>
                </a:cxn>
                <a:cxn ang="0">
                  <a:pos x="77" y="43"/>
                </a:cxn>
                <a:cxn ang="0">
                  <a:pos x="67" y="35"/>
                </a:cxn>
              </a:cxnLst>
              <a:rect l="0" t="0" r="r" b="b"/>
              <a:pathLst>
                <a:path w="77" h="72">
                  <a:moveTo>
                    <a:pt x="67" y="35"/>
                  </a:moveTo>
                  <a:cubicBezTo>
                    <a:pt x="67" y="30"/>
                    <a:pt x="67" y="10"/>
                    <a:pt x="67" y="10"/>
                  </a:cubicBezTo>
                  <a:cubicBezTo>
                    <a:pt x="67" y="4"/>
                    <a:pt x="62" y="0"/>
                    <a:pt x="5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1" y="4"/>
                    <a:pt x="11" y="10"/>
                  </a:cubicBezTo>
                  <a:cubicBezTo>
                    <a:pt x="11" y="10"/>
                    <a:pt x="11" y="30"/>
                    <a:pt x="11" y="35"/>
                  </a:cubicBezTo>
                  <a:cubicBezTo>
                    <a:pt x="11" y="40"/>
                    <a:pt x="0" y="43"/>
                    <a:pt x="0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8"/>
                    <a:pt x="5" y="72"/>
                    <a:pt x="10" y="72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73" y="72"/>
                    <a:pt x="77" y="68"/>
                    <a:pt x="77" y="62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67" y="40"/>
                    <a:pt x="67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5" name="Freeform 9"/>
            <p:cNvSpPr>
              <a:spLocks/>
            </p:cNvSpPr>
            <p:nvPr/>
          </p:nvSpPr>
          <p:spPr bwMode="auto">
            <a:xfrm>
              <a:off x="874868" y="2304575"/>
              <a:ext cx="151909" cy="157122"/>
            </a:xfrm>
            <a:custGeom>
              <a:avLst/>
              <a:gdLst/>
              <a:ahLst/>
              <a:cxnLst>
                <a:cxn ang="0">
                  <a:pos x="63" y="30"/>
                </a:cxn>
                <a:cxn ang="0">
                  <a:pos x="54" y="7"/>
                </a:cxn>
                <a:cxn ang="0">
                  <a:pos x="40" y="2"/>
                </a:cxn>
                <a:cxn ang="0">
                  <a:pos x="7" y="15"/>
                </a:cxn>
                <a:cxn ang="0">
                  <a:pos x="2" y="29"/>
                </a:cxn>
                <a:cxn ang="0">
                  <a:pos x="12" y="52"/>
                </a:cxn>
                <a:cxn ang="0">
                  <a:pos x="5" y="63"/>
                </a:cxn>
                <a:cxn ang="0">
                  <a:pos x="12" y="81"/>
                </a:cxn>
                <a:cxn ang="0">
                  <a:pos x="25" y="87"/>
                </a:cxn>
                <a:cxn ang="0">
                  <a:pos x="52" y="76"/>
                </a:cxn>
                <a:cxn ang="0">
                  <a:pos x="78" y="65"/>
                </a:cxn>
                <a:cxn ang="0">
                  <a:pos x="83" y="52"/>
                </a:cxn>
                <a:cxn ang="0">
                  <a:pos x="76" y="33"/>
                </a:cxn>
                <a:cxn ang="0">
                  <a:pos x="63" y="30"/>
                </a:cxn>
              </a:cxnLst>
              <a:rect l="0" t="0" r="r" b="b"/>
              <a:pathLst>
                <a:path w="86" h="89">
                  <a:moveTo>
                    <a:pt x="63" y="30"/>
                  </a:moveTo>
                  <a:cubicBezTo>
                    <a:pt x="61" y="26"/>
                    <a:pt x="54" y="7"/>
                    <a:pt x="54" y="7"/>
                  </a:cubicBezTo>
                  <a:cubicBezTo>
                    <a:pt x="51" y="2"/>
                    <a:pt x="45" y="0"/>
                    <a:pt x="40" y="2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2" y="18"/>
                    <a:pt x="0" y="23"/>
                    <a:pt x="2" y="29"/>
                  </a:cubicBezTo>
                  <a:cubicBezTo>
                    <a:pt x="2" y="29"/>
                    <a:pt x="10" y="47"/>
                    <a:pt x="12" y="52"/>
                  </a:cubicBezTo>
                  <a:cubicBezTo>
                    <a:pt x="13" y="56"/>
                    <a:pt x="5" y="63"/>
                    <a:pt x="5" y="63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14" y="86"/>
                    <a:pt x="20" y="89"/>
                    <a:pt x="25" y="87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83" y="63"/>
                    <a:pt x="86" y="57"/>
                    <a:pt x="83" y="52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6" y="33"/>
                    <a:pt x="65" y="35"/>
                    <a:pt x="63" y="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6" name="Freeform 10"/>
            <p:cNvSpPr>
              <a:spLocks/>
            </p:cNvSpPr>
            <p:nvPr/>
          </p:nvSpPr>
          <p:spPr bwMode="auto">
            <a:xfrm>
              <a:off x="699875" y="2415528"/>
              <a:ext cx="163079" cy="162334"/>
            </a:xfrm>
            <a:custGeom>
              <a:avLst/>
              <a:gdLst/>
              <a:ahLst/>
              <a:cxnLst>
                <a:cxn ang="0">
                  <a:pos x="61" y="21"/>
                </a:cxn>
                <a:cxn ang="0">
                  <a:pos x="44" y="4"/>
                </a:cxn>
                <a:cxn ang="0">
                  <a:pos x="30" y="4"/>
                </a:cxn>
                <a:cxn ang="0">
                  <a:pos x="4" y="29"/>
                </a:cxn>
                <a:cxn ang="0">
                  <a:pos x="4" y="43"/>
                </a:cxn>
                <a:cxn ang="0">
                  <a:pos x="22" y="61"/>
                </a:cxn>
                <a:cxn ang="0">
                  <a:pos x="20" y="74"/>
                </a:cxn>
                <a:cxn ang="0">
                  <a:pos x="34" y="88"/>
                </a:cxn>
                <a:cxn ang="0">
                  <a:pos x="48" y="88"/>
                </a:cxn>
                <a:cxn ang="0">
                  <a:pos x="68" y="68"/>
                </a:cxn>
                <a:cxn ang="0">
                  <a:pos x="88" y="48"/>
                </a:cxn>
                <a:cxn ang="0">
                  <a:pos x="88" y="33"/>
                </a:cxn>
                <a:cxn ang="0">
                  <a:pos x="75" y="19"/>
                </a:cxn>
                <a:cxn ang="0">
                  <a:pos x="61" y="21"/>
                </a:cxn>
              </a:cxnLst>
              <a:rect l="0" t="0" r="r" b="b"/>
              <a:pathLst>
                <a:path w="92" h="92">
                  <a:moveTo>
                    <a:pt x="61" y="21"/>
                  </a:moveTo>
                  <a:cubicBezTo>
                    <a:pt x="58" y="18"/>
                    <a:pt x="44" y="4"/>
                    <a:pt x="44" y="4"/>
                  </a:cubicBezTo>
                  <a:cubicBezTo>
                    <a:pt x="40" y="0"/>
                    <a:pt x="33" y="0"/>
                    <a:pt x="30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0" y="33"/>
                    <a:pt x="0" y="39"/>
                    <a:pt x="4" y="43"/>
                  </a:cubicBezTo>
                  <a:cubicBezTo>
                    <a:pt x="4" y="43"/>
                    <a:pt x="19" y="57"/>
                    <a:pt x="22" y="61"/>
                  </a:cubicBezTo>
                  <a:cubicBezTo>
                    <a:pt x="25" y="64"/>
                    <a:pt x="20" y="74"/>
                    <a:pt x="20" y="74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38" y="92"/>
                    <a:pt x="44" y="92"/>
                    <a:pt x="48" y="8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2" y="44"/>
                    <a:pt x="92" y="37"/>
                    <a:pt x="88" y="33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19"/>
                    <a:pt x="65" y="25"/>
                    <a:pt x="61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7" name="Freeform 11"/>
            <p:cNvSpPr>
              <a:spLocks/>
            </p:cNvSpPr>
            <p:nvPr/>
          </p:nvSpPr>
          <p:spPr bwMode="auto">
            <a:xfrm>
              <a:off x="588922" y="2588287"/>
              <a:ext cx="157122" cy="151909"/>
            </a:xfrm>
            <a:custGeom>
              <a:avLst/>
              <a:gdLst/>
              <a:ahLst/>
              <a:cxnLst>
                <a:cxn ang="0">
                  <a:pos x="52" y="12"/>
                </a:cxn>
                <a:cxn ang="0">
                  <a:pos x="29" y="2"/>
                </a:cxn>
                <a:cxn ang="0">
                  <a:pos x="16" y="8"/>
                </a:cxn>
                <a:cxn ang="0">
                  <a:pos x="2" y="41"/>
                </a:cxn>
                <a:cxn ang="0">
                  <a:pos x="8" y="54"/>
                </a:cxn>
                <a:cxn ang="0">
                  <a:pos x="31" y="64"/>
                </a:cxn>
                <a:cxn ang="0">
                  <a:pos x="34" y="76"/>
                </a:cxn>
                <a:cxn ang="0">
                  <a:pos x="52" y="84"/>
                </a:cxn>
                <a:cxn ang="0">
                  <a:pos x="65" y="78"/>
                </a:cxn>
                <a:cxn ang="0">
                  <a:pos x="76" y="52"/>
                </a:cxn>
                <a:cxn ang="0">
                  <a:pos x="87" y="26"/>
                </a:cxn>
                <a:cxn ang="0">
                  <a:pos x="82" y="13"/>
                </a:cxn>
                <a:cxn ang="0">
                  <a:pos x="63" y="5"/>
                </a:cxn>
                <a:cxn ang="0">
                  <a:pos x="52" y="12"/>
                </a:cxn>
              </a:cxnLst>
              <a:rect l="0" t="0" r="r" b="b"/>
              <a:pathLst>
                <a:path w="89" h="86">
                  <a:moveTo>
                    <a:pt x="52" y="12"/>
                  </a:moveTo>
                  <a:cubicBezTo>
                    <a:pt x="48" y="10"/>
                    <a:pt x="29" y="2"/>
                    <a:pt x="29" y="2"/>
                  </a:cubicBezTo>
                  <a:cubicBezTo>
                    <a:pt x="24" y="0"/>
                    <a:pt x="18" y="3"/>
                    <a:pt x="16" y="8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0" y="46"/>
                    <a:pt x="3" y="52"/>
                    <a:pt x="8" y="54"/>
                  </a:cubicBezTo>
                  <a:cubicBezTo>
                    <a:pt x="8" y="54"/>
                    <a:pt x="26" y="62"/>
                    <a:pt x="31" y="64"/>
                  </a:cubicBezTo>
                  <a:cubicBezTo>
                    <a:pt x="35" y="65"/>
                    <a:pt x="34" y="76"/>
                    <a:pt x="34" y="76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7" y="86"/>
                    <a:pt x="63" y="84"/>
                    <a:pt x="65" y="78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9" y="21"/>
                    <a:pt x="87" y="15"/>
                    <a:pt x="82" y="13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57" y="14"/>
                    <a:pt x="52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8" name="Freeform 12"/>
            <p:cNvSpPr>
              <a:spLocks/>
            </p:cNvSpPr>
            <p:nvPr/>
          </p:nvSpPr>
          <p:spPr bwMode="auto">
            <a:xfrm>
              <a:off x="560625" y="2784876"/>
              <a:ext cx="128825" cy="135527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10" y="10"/>
                </a:cxn>
                <a:cxn ang="0">
                  <a:pos x="0" y="21"/>
                </a:cxn>
                <a:cxn ang="0">
                  <a:pos x="0" y="56"/>
                </a:cxn>
                <a:cxn ang="0">
                  <a:pos x="10" y="66"/>
                </a:cxn>
                <a:cxn ang="0">
                  <a:pos x="35" y="66"/>
                </a:cxn>
                <a:cxn ang="0">
                  <a:pos x="43" y="77"/>
                </a:cxn>
                <a:cxn ang="0">
                  <a:pos x="63" y="77"/>
                </a:cxn>
                <a:cxn ang="0">
                  <a:pos x="73" y="67"/>
                </a:cxn>
                <a:cxn ang="0">
                  <a:pos x="73" y="38"/>
                </a:cxn>
                <a:cxn ang="0">
                  <a:pos x="73" y="10"/>
                </a:cxn>
                <a:cxn ang="0">
                  <a:pos x="63" y="0"/>
                </a:cxn>
                <a:cxn ang="0">
                  <a:pos x="43" y="0"/>
                </a:cxn>
                <a:cxn ang="0">
                  <a:pos x="35" y="10"/>
                </a:cxn>
              </a:cxnLst>
              <a:rect l="0" t="0" r="r" b="b"/>
              <a:pathLst>
                <a:path w="73" h="77">
                  <a:moveTo>
                    <a:pt x="35" y="10"/>
                  </a:moveTo>
                  <a:cubicBezTo>
                    <a:pt x="30" y="10"/>
                    <a:pt x="10" y="10"/>
                    <a:pt x="10" y="10"/>
                  </a:cubicBezTo>
                  <a:cubicBezTo>
                    <a:pt x="5" y="10"/>
                    <a:pt x="0" y="15"/>
                    <a:pt x="0" y="21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2"/>
                    <a:pt x="5" y="66"/>
                    <a:pt x="10" y="66"/>
                  </a:cubicBezTo>
                  <a:cubicBezTo>
                    <a:pt x="10" y="66"/>
                    <a:pt x="30" y="66"/>
                    <a:pt x="35" y="66"/>
                  </a:cubicBezTo>
                  <a:cubicBezTo>
                    <a:pt x="40" y="66"/>
                    <a:pt x="43" y="77"/>
                    <a:pt x="4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8" y="77"/>
                    <a:pt x="73" y="72"/>
                    <a:pt x="73" y="67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4"/>
                    <a:pt x="68" y="0"/>
                    <a:pt x="6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0" y="10"/>
                    <a:pt x="35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9" name="Freeform 13"/>
            <p:cNvSpPr>
              <a:spLocks/>
            </p:cNvSpPr>
            <p:nvPr/>
          </p:nvSpPr>
          <p:spPr bwMode="auto">
            <a:xfrm>
              <a:off x="588922" y="2965081"/>
              <a:ext cx="157122" cy="14967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8" y="32"/>
                </a:cxn>
                <a:cxn ang="0">
                  <a:pos x="2" y="45"/>
                </a:cxn>
                <a:cxn ang="0">
                  <a:pos x="16" y="78"/>
                </a:cxn>
                <a:cxn ang="0">
                  <a:pos x="29" y="83"/>
                </a:cxn>
                <a:cxn ang="0">
                  <a:pos x="52" y="74"/>
                </a:cxn>
                <a:cxn ang="0">
                  <a:pos x="63" y="81"/>
                </a:cxn>
                <a:cxn ang="0">
                  <a:pos x="82" y="73"/>
                </a:cxn>
                <a:cxn ang="0">
                  <a:pos x="87" y="60"/>
                </a:cxn>
                <a:cxn ang="0">
                  <a:pos x="76" y="33"/>
                </a:cxn>
                <a:cxn ang="0">
                  <a:pos x="65" y="7"/>
                </a:cxn>
                <a:cxn ang="0">
                  <a:pos x="52" y="2"/>
                </a:cxn>
                <a:cxn ang="0">
                  <a:pos x="34" y="9"/>
                </a:cxn>
                <a:cxn ang="0">
                  <a:pos x="31" y="22"/>
                </a:cxn>
              </a:cxnLst>
              <a:rect l="0" t="0" r="r" b="b"/>
              <a:pathLst>
                <a:path w="89" h="85">
                  <a:moveTo>
                    <a:pt x="31" y="22"/>
                  </a:moveTo>
                  <a:cubicBezTo>
                    <a:pt x="26" y="24"/>
                    <a:pt x="8" y="32"/>
                    <a:pt x="8" y="32"/>
                  </a:cubicBezTo>
                  <a:cubicBezTo>
                    <a:pt x="3" y="34"/>
                    <a:pt x="0" y="40"/>
                    <a:pt x="2" y="45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8" y="83"/>
                    <a:pt x="24" y="85"/>
                    <a:pt x="29" y="83"/>
                  </a:cubicBezTo>
                  <a:cubicBezTo>
                    <a:pt x="29" y="83"/>
                    <a:pt x="48" y="76"/>
                    <a:pt x="52" y="74"/>
                  </a:cubicBezTo>
                  <a:cubicBezTo>
                    <a:pt x="57" y="72"/>
                    <a:pt x="63" y="81"/>
                    <a:pt x="63" y="81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7" y="71"/>
                    <a:pt x="89" y="65"/>
                    <a:pt x="87" y="60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65" y="7"/>
                    <a:pt x="65" y="7"/>
                    <a:pt x="65" y="7"/>
                  </a:cubicBezTo>
                  <a:cubicBezTo>
                    <a:pt x="63" y="2"/>
                    <a:pt x="57" y="0"/>
                    <a:pt x="52" y="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4" y="9"/>
                    <a:pt x="35" y="20"/>
                    <a:pt x="31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0" name="Freeform 14"/>
            <p:cNvSpPr>
              <a:spLocks/>
            </p:cNvSpPr>
            <p:nvPr/>
          </p:nvSpPr>
          <p:spPr bwMode="auto">
            <a:xfrm>
              <a:off x="699875" y="3127416"/>
              <a:ext cx="163079" cy="162334"/>
            </a:xfrm>
            <a:custGeom>
              <a:avLst/>
              <a:gdLst/>
              <a:ahLst/>
              <a:cxnLst>
                <a:cxn ang="0">
                  <a:pos x="22" y="31"/>
                </a:cxn>
                <a:cxn ang="0">
                  <a:pos x="4" y="48"/>
                </a:cxn>
                <a:cxn ang="0">
                  <a:pos x="4" y="63"/>
                </a:cxn>
                <a:cxn ang="0">
                  <a:pos x="30" y="88"/>
                </a:cxn>
                <a:cxn ang="0">
                  <a:pos x="44" y="88"/>
                </a:cxn>
                <a:cxn ang="0">
                  <a:pos x="62" y="70"/>
                </a:cxn>
                <a:cxn ang="0">
                  <a:pos x="75" y="72"/>
                </a:cxn>
                <a:cxn ang="0">
                  <a:pos x="88" y="58"/>
                </a:cxn>
                <a:cxn ang="0">
                  <a:pos x="88" y="44"/>
                </a:cxn>
                <a:cxn ang="0">
                  <a:pos x="68" y="24"/>
                </a:cxn>
                <a:cxn ang="0">
                  <a:pos x="48" y="4"/>
                </a:cxn>
                <a:cxn ang="0">
                  <a:pos x="34" y="4"/>
                </a:cxn>
                <a:cxn ang="0">
                  <a:pos x="20" y="18"/>
                </a:cxn>
                <a:cxn ang="0">
                  <a:pos x="22" y="31"/>
                </a:cxn>
              </a:cxnLst>
              <a:rect l="0" t="0" r="r" b="b"/>
              <a:pathLst>
                <a:path w="92" h="92">
                  <a:moveTo>
                    <a:pt x="22" y="31"/>
                  </a:moveTo>
                  <a:cubicBezTo>
                    <a:pt x="19" y="34"/>
                    <a:pt x="4" y="48"/>
                    <a:pt x="4" y="48"/>
                  </a:cubicBezTo>
                  <a:cubicBezTo>
                    <a:pt x="0" y="52"/>
                    <a:pt x="0" y="59"/>
                    <a:pt x="4" y="63"/>
                  </a:cubicBezTo>
                  <a:cubicBezTo>
                    <a:pt x="30" y="88"/>
                    <a:pt x="30" y="88"/>
                    <a:pt x="30" y="88"/>
                  </a:cubicBezTo>
                  <a:cubicBezTo>
                    <a:pt x="33" y="92"/>
                    <a:pt x="40" y="92"/>
                    <a:pt x="44" y="88"/>
                  </a:cubicBezTo>
                  <a:cubicBezTo>
                    <a:pt x="44" y="88"/>
                    <a:pt x="58" y="74"/>
                    <a:pt x="62" y="70"/>
                  </a:cubicBezTo>
                  <a:cubicBezTo>
                    <a:pt x="65" y="67"/>
                    <a:pt x="75" y="72"/>
                    <a:pt x="75" y="72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92" y="54"/>
                    <a:pt x="92" y="48"/>
                    <a:pt x="88" y="44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4" y="0"/>
                    <a:pt x="38" y="0"/>
                    <a:pt x="34" y="4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6" y="27"/>
                    <a:pt x="22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1" name="Freeform 15"/>
            <p:cNvSpPr>
              <a:spLocks/>
            </p:cNvSpPr>
            <p:nvPr/>
          </p:nvSpPr>
          <p:spPr bwMode="auto">
            <a:xfrm>
              <a:off x="874868" y="3243581"/>
              <a:ext cx="151909" cy="157122"/>
            </a:xfrm>
            <a:custGeom>
              <a:avLst/>
              <a:gdLst/>
              <a:ahLst/>
              <a:cxnLst>
                <a:cxn ang="0">
                  <a:pos x="12" y="37"/>
                </a:cxn>
                <a:cxn ang="0">
                  <a:pos x="2" y="60"/>
                </a:cxn>
                <a:cxn ang="0">
                  <a:pos x="7" y="73"/>
                </a:cxn>
                <a:cxn ang="0">
                  <a:pos x="40" y="87"/>
                </a:cxn>
                <a:cxn ang="0">
                  <a:pos x="54" y="81"/>
                </a:cxn>
                <a:cxn ang="0">
                  <a:pos x="63" y="58"/>
                </a:cxn>
                <a:cxn ang="0">
                  <a:pos x="76" y="55"/>
                </a:cxn>
                <a:cxn ang="0">
                  <a:pos x="83" y="37"/>
                </a:cxn>
                <a:cxn ang="0">
                  <a:pos x="78" y="24"/>
                </a:cxn>
                <a:cxn ang="0">
                  <a:pos x="52" y="13"/>
                </a:cxn>
                <a:cxn ang="0">
                  <a:pos x="25" y="2"/>
                </a:cxn>
                <a:cxn ang="0">
                  <a:pos x="12" y="7"/>
                </a:cxn>
                <a:cxn ang="0">
                  <a:pos x="5" y="26"/>
                </a:cxn>
                <a:cxn ang="0">
                  <a:pos x="12" y="37"/>
                </a:cxn>
              </a:cxnLst>
              <a:rect l="0" t="0" r="r" b="b"/>
              <a:pathLst>
                <a:path w="86" h="89">
                  <a:moveTo>
                    <a:pt x="12" y="37"/>
                  </a:moveTo>
                  <a:cubicBezTo>
                    <a:pt x="10" y="41"/>
                    <a:pt x="2" y="60"/>
                    <a:pt x="2" y="60"/>
                  </a:cubicBezTo>
                  <a:cubicBezTo>
                    <a:pt x="0" y="65"/>
                    <a:pt x="2" y="71"/>
                    <a:pt x="7" y="73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5" y="89"/>
                    <a:pt x="51" y="87"/>
                    <a:pt x="54" y="81"/>
                  </a:cubicBezTo>
                  <a:cubicBezTo>
                    <a:pt x="54" y="81"/>
                    <a:pt x="61" y="63"/>
                    <a:pt x="63" y="58"/>
                  </a:cubicBezTo>
                  <a:cubicBezTo>
                    <a:pt x="65" y="54"/>
                    <a:pt x="76" y="55"/>
                    <a:pt x="76" y="55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6" y="32"/>
                    <a:pt x="83" y="26"/>
                    <a:pt x="78" y="24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0" y="0"/>
                    <a:pt x="14" y="2"/>
                    <a:pt x="12" y="7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13" y="32"/>
                    <a:pt x="12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2" name="Freeform 16"/>
            <p:cNvSpPr>
              <a:spLocks/>
            </p:cNvSpPr>
            <p:nvPr/>
          </p:nvSpPr>
          <p:spPr bwMode="auto">
            <a:xfrm>
              <a:off x="1069223" y="3300175"/>
              <a:ext cx="136272" cy="128825"/>
            </a:xfrm>
            <a:custGeom>
              <a:avLst/>
              <a:gdLst/>
              <a:ahLst/>
              <a:cxnLst>
                <a:cxn ang="0">
                  <a:pos x="11" y="38"/>
                </a:cxn>
                <a:cxn ang="0">
                  <a:pos x="11" y="63"/>
                </a:cxn>
                <a:cxn ang="0">
                  <a:pos x="21" y="73"/>
                </a:cxn>
                <a:cxn ang="0">
                  <a:pos x="57" y="73"/>
                </a:cxn>
                <a:cxn ang="0">
                  <a:pos x="67" y="63"/>
                </a:cxn>
                <a:cxn ang="0">
                  <a:pos x="67" y="38"/>
                </a:cxn>
                <a:cxn ang="0">
                  <a:pos x="77" y="30"/>
                </a:cxn>
                <a:cxn ang="0">
                  <a:pos x="77" y="10"/>
                </a:cxn>
                <a:cxn ang="0">
                  <a:pos x="67" y="0"/>
                </a:cxn>
                <a:cxn ang="0">
                  <a:pos x="39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1" y="38"/>
                </a:cxn>
              </a:cxnLst>
              <a:rect l="0" t="0" r="r" b="b"/>
              <a:pathLst>
                <a:path w="77" h="73">
                  <a:moveTo>
                    <a:pt x="11" y="38"/>
                  </a:moveTo>
                  <a:cubicBezTo>
                    <a:pt x="11" y="43"/>
                    <a:pt x="11" y="63"/>
                    <a:pt x="11" y="63"/>
                  </a:cubicBezTo>
                  <a:cubicBezTo>
                    <a:pt x="11" y="68"/>
                    <a:pt x="15" y="73"/>
                    <a:pt x="21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62" y="73"/>
                    <a:pt x="67" y="68"/>
                    <a:pt x="67" y="63"/>
                  </a:cubicBezTo>
                  <a:cubicBezTo>
                    <a:pt x="67" y="63"/>
                    <a:pt x="67" y="43"/>
                    <a:pt x="67" y="38"/>
                  </a:cubicBezTo>
                  <a:cubicBezTo>
                    <a:pt x="67" y="33"/>
                    <a:pt x="77" y="30"/>
                    <a:pt x="77" y="30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5"/>
                    <a:pt x="73" y="0"/>
                    <a:pt x="6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1" y="33"/>
                    <a:pt x="11" y="3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3" name="Freeform 17"/>
            <p:cNvSpPr>
              <a:spLocks/>
            </p:cNvSpPr>
            <p:nvPr/>
          </p:nvSpPr>
          <p:spPr bwMode="auto">
            <a:xfrm>
              <a:off x="1249428" y="3243581"/>
              <a:ext cx="152654" cy="157122"/>
            </a:xfrm>
            <a:custGeom>
              <a:avLst/>
              <a:gdLst/>
              <a:ahLst/>
              <a:cxnLst>
                <a:cxn ang="0">
                  <a:pos x="23" y="58"/>
                </a:cxn>
                <a:cxn ang="0">
                  <a:pos x="32" y="81"/>
                </a:cxn>
                <a:cxn ang="0">
                  <a:pos x="45" y="87"/>
                </a:cxn>
                <a:cxn ang="0">
                  <a:pos x="78" y="73"/>
                </a:cxn>
                <a:cxn ang="0">
                  <a:pos x="84" y="60"/>
                </a:cxn>
                <a:cxn ang="0">
                  <a:pos x="74" y="37"/>
                </a:cxn>
                <a:cxn ang="0">
                  <a:pos x="81" y="26"/>
                </a:cxn>
                <a:cxn ang="0">
                  <a:pos x="74" y="7"/>
                </a:cxn>
                <a:cxn ang="0">
                  <a:pos x="60" y="2"/>
                </a:cxn>
                <a:cxn ang="0">
                  <a:pos x="34" y="13"/>
                </a:cxn>
                <a:cxn ang="0">
                  <a:pos x="8" y="24"/>
                </a:cxn>
                <a:cxn ang="0">
                  <a:pos x="2" y="37"/>
                </a:cxn>
                <a:cxn ang="0">
                  <a:pos x="10" y="55"/>
                </a:cxn>
                <a:cxn ang="0">
                  <a:pos x="23" y="58"/>
                </a:cxn>
              </a:cxnLst>
              <a:rect l="0" t="0" r="r" b="b"/>
              <a:pathLst>
                <a:path w="86" h="89">
                  <a:moveTo>
                    <a:pt x="23" y="58"/>
                  </a:moveTo>
                  <a:cubicBezTo>
                    <a:pt x="24" y="63"/>
                    <a:pt x="32" y="81"/>
                    <a:pt x="32" y="81"/>
                  </a:cubicBezTo>
                  <a:cubicBezTo>
                    <a:pt x="34" y="87"/>
                    <a:pt x="40" y="89"/>
                    <a:pt x="45" y="8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83" y="71"/>
                    <a:pt x="86" y="65"/>
                    <a:pt x="84" y="60"/>
                  </a:cubicBezTo>
                  <a:cubicBezTo>
                    <a:pt x="84" y="60"/>
                    <a:pt x="76" y="41"/>
                    <a:pt x="74" y="37"/>
                  </a:cubicBezTo>
                  <a:cubicBezTo>
                    <a:pt x="72" y="32"/>
                    <a:pt x="81" y="26"/>
                    <a:pt x="81" y="2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1" y="2"/>
                    <a:pt x="66" y="0"/>
                    <a:pt x="60" y="2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3" y="26"/>
                    <a:pt x="0" y="32"/>
                    <a:pt x="2" y="37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21" y="54"/>
                    <a:pt x="23" y="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4" name="Freeform 18"/>
            <p:cNvSpPr>
              <a:spLocks/>
            </p:cNvSpPr>
            <p:nvPr/>
          </p:nvSpPr>
          <p:spPr bwMode="auto">
            <a:xfrm>
              <a:off x="1412507" y="3127416"/>
              <a:ext cx="162334" cy="162334"/>
            </a:xfrm>
            <a:custGeom>
              <a:avLst/>
              <a:gdLst/>
              <a:ahLst/>
              <a:cxnLst>
                <a:cxn ang="0">
                  <a:pos x="31" y="70"/>
                </a:cxn>
                <a:cxn ang="0">
                  <a:pos x="49" y="88"/>
                </a:cxn>
                <a:cxn ang="0">
                  <a:pos x="63" y="88"/>
                </a:cxn>
                <a:cxn ang="0">
                  <a:pos x="88" y="63"/>
                </a:cxn>
                <a:cxn ang="0">
                  <a:pos x="88" y="48"/>
                </a:cxn>
                <a:cxn ang="0">
                  <a:pos x="71" y="31"/>
                </a:cxn>
                <a:cxn ang="0">
                  <a:pos x="73" y="18"/>
                </a:cxn>
                <a:cxn ang="0">
                  <a:pos x="59" y="4"/>
                </a:cxn>
                <a:cxn ang="0">
                  <a:pos x="45" y="4"/>
                </a:cxn>
                <a:cxn ang="0">
                  <a:pos x="24" y="24"/>
                </a:cxn>
                <a:cxn ang="0">
                  <a:pos x="4" y="44"/>
                </a:cxn>
                <a:cxn ang="0">
                  <a:pos x="4" y="58"/>
                </a:cxn>
                <a:cxn ang="0">
                  <a:pos x="18" y="72"/>
                </a:cxn>
                <a:cxn ang="0">
                  <a:pos x="31" y="70"/>
                </a:cxn>
              </a:cxnLst>
              <a:rect l="0" t="0" r="r" b="b"/>
              <a:pathLst>
                <a:path w="92" h="92">
                  <a:moveTo>
                    <a:pt x="31" y="70"/>
                  </a:moveTo>
                  <a:cubicBezTo>
                    <a:pt x="35" y="74"/>
                    <a:pt x="49" y="88"/>
                    <a:pt x="49" y="88"/>
                  </a:cubicBezTo>
                  <a:cubicBezTo>
                    <a:pt x="53" y="92"/>
                    <a:pt x="59" y="92"/>
                    <a:pt x="63" y="88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92" y="59"/>
                    <a:pt x="92" y="52"/>
                    <a:pt x="88" y="48"/>
                  </a:cubicBezTo>
                  <a:cubicBezTo>
                    <a:pt x="88" y="48"/>
                    <a:pt x="74" y="34"/>
                    <a:pt x="71" y="31"/>
                  </a:cubicBezTo>
                  <a:cubicBezTo>
                    <a:pt x="67" y="27"/>
                    <a:pt x="73" y="18"/>
                    <a:pt x="73" y="18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5" y="0"/>
                    <a:pt x="49" y="0"/>
                    <a:pt x="45" y="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0" y="48"/>
                    <a:pt x="0" y="54"/>
                    <a:pt x="4" y="58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8" y="72"/>
                    <a:pt x="28" y="67"/>
                    <a:pt x="31" y="7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5" name="Freeform 19"/>
            <p:cNvSpPr>
              <a:spLocks/>
            </p:cNvSpPr>
            <p:nvPr/>
          </p:nvSpPr>
          <p:spPr bwMode="auto">
            <a:xfrm>
              <a:off x="1528673" y="2965081"/>
              <a:ext cx="159356" cy="149675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61" y="83"/>
                </a:cxn>
                <a:cxn ang="0">
                  <a:pos x="74" y="78"/>
                </a:cxn>
                <a:cxn ang="0">
                  <a:pos x="87" y="45"/>
                </a:cxn>
                <a:cxn ang="0">
                  <a:pos x="82" y="32"/>
                </a:cxn>
                <a:cxn ang="0">
                  <a:pos x="59" y="22"/>
                </a:cxn>
                <a:cxn ang="0">
                  <a:pos x="56" y="9"/>
                </a:cxn>
                <a:cxn ang="0">
                  <a:pos x="38" y="2"/>
                </a:cxn>
                <a:cxn ang="0">
                  <a:pos x="24" y="7"/>
                </a:cxn>
                <a:cxn ang="0">
                  <a:pos x="13" y="33"/>
                </a:cxn>
                <a:cxn ang="0">
                  <a:pos x="3" y="60"/>
                </a:cxn>
                <a:cxn ang="0">
                  <a:pos x="8" y="73"/>
                </a:cxn>
                <a:cxn ang="0">
                  <a:pos x="26" y="81"/>
                </a:cxn>
                <a:cxn ang="0">
                  <a:pos x="37" y="74"/>
                </a:cxn>
              </a:cxnLst>
              <a:rect l="0" t="0" r="r" b="b"/>
              <a:pathLst>
                <a:path w="90" h="85">
                  <a:moveTo>
                    <a:pt x="37" y="74"/>
                  </a:moveTo>
                  <a:cubicBezTo>
                    <a:pt x="42" y="76"/>
                    <a:pt x="61" y="83"/>
                    <a:pt x="61" y="83"/>
                  </a:cubicBezTo>
                  <a:cubicBezTo>
                    <a:pt x="66" y="85"/>
                    <a:pt x="72" y="83"/>
                    <a:pt x="74" y="78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90" y="40"/>
                    <a:pt x="87" y="34"/>
                    <a:pt x="82" y="32"/>
                  </a:cubicBezTo>
                  <a:cubicBezTo>
                    <a:pt x="82" y="32"/>
                    <a:pt x="63" y="24"/>
                    <a:pt x="59" y="22"/>
                  </a:cubicBezTo>
                  <a:cubicBezTo>
                    <a:pt x="54" y="20"/>
                    <a:pt x="56" y="9"/>
                    <a:pt x="56" y="9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2" y="0"/>
                    <a:pt x="27" y="2"/>
                    <a:pt x="24" y="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3" y="60"/>
                    <a:pt x="3" y="60"/>
                    <a:pt x="3" y="60"/>
                  </a:cubicBezTo>
                  <a:cubicBezTo>
                    <a:pt x="0" y="65"/>
                    <a:pt x="3" y="71"/>
                    <a:pt x="8" y="7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33" y="72"/>
                    <a:pt x="37" y="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6" name="Freeform 20"/>
            <p:cNvSpPr>
              <a:spLocks/>
            </p:cNvSpPr>
            <p:nvPr/>
          </p:nvSpPr>
          <p:spPr bwMode="auto">
            <a:xfrm>
              <a:off x="1587500" y="2784876"/>
              <a:ext cx="127336" cy="135527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62" y="66"/>
                </a:cxn>
                <a:cxn ang="0">
                  <a:pos x="72" y="56"/>
                </a:cxn>
                <a:cxn ang="0">
                  <a:pos x="72" y="21"/>
                </a:cxn>
                <a:cxn ang="0">
                  <a:pos x="62" y="10"/>
                </a:cxn>
                <a:cxn ang="0">
                  <a:pos x="37" y="10"/>
                </a:cxn>
                <a:cxn ang="0">
                  <a:pos x="30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8"/>
                </a:cxn>
                <a:cxn ang="0">
                  <a:pos x="0" y="67"/>
                </a:cxn>
                <a:cxn ang="0">
                  <a:pos x="10" y="77"/>
                </a:cxn>
                <a:cxn ang="0">
                  <a:pos x="30" y="77"/>
                </a:cxn>
                <a:cxn ang="0">
                  <a:pos x="37" y="66"/>
                </a:cxn>
              </a:cxnLst>
              <a:rect l="0" t="0" r="r" b="b"/>
              <a:pathLst>
                <a:path w="72" h="77">
                  <a:moveTo>
                    <a:pt x="37" y="66"/>
                  </a:moveTo>
                  <a:cubicBezTo>
                    <a:pt x="42" y="66"/>
                    <a:pt x="62" y="66"/>
                    <a:pt x="62" y="66"/>
                  </a:cubicBezTo>
                  <a:cubicBezTo>
                    <a:pt x="68" y="66"/>
                    <a:pt x="72" y="62"/>
                    <a:pt x="72" y="56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15"/>
                    <a:pt x="68" y="10"/>
                    <a:pt x="62" y="10"/>
                  </a:cubicBezTo>
                  <a:cubicBezTo>
                    <a:pt x="62" y="10"/>
                    <a:pt x="42" y="10"/>
                    <a:pt x="37" y="10"/>
                  </a:cubicBezTo>
                  <a:cubicBezTo>
                    <a:pt x="32" y="10"/>
                    <a:pt x="30" y="0"/>
                    <a:pt x="3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2"/>
                    <a:pt x="4" y="77"/>
                    <a:pt x="1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2" y="66"/>
                    <a:pt x="37" y="6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7" name="Freeform 21"/>
            <p:cNvSpPr>
              <a:spLocks/>
            </p:cNvSpPr>
            <p:nvPr/>
          </p:nvSpPr>
          <p:spPr bwMode="auto">
            <a:xfrm>
              <a:off x="1528673" y="2588287"/>
              <a:ext cx="159356" cy="151909"/>
            </a:xfrm>
            <a:custGeom>
              <a:avLst/>
              <a:gdLst/>
              <a:ahLst/>
              <a:cxnLst>
                <a:cxn ang="0">
                  <a:pos x="59" y="64"/>
                </a:cxn>
                <a:cxn ang="0">
                  <a:pos x="82" y="54"/>
                </a:cxn>
                <a:cxn ang="0">
                  <a:pos x="87" y="41"/>
                </a:cxn>
                <a:cxn ang="0">
                  <a:pos x="74" y="8"/>
                </a:cxn>
                <a:cxn ang="0">
                  <a:pos x="61" y="2"/>
                </a:cxn>
                <a:cxn ang="0">
                  <a:pos x="37" y="12"/>
                </a:cxn>
                <a:cxn ang="0">
                  <a:pos x="26" y="5"/>
                </a:cxn>
                <a:cxn ang="0">
                  <a:pos x="8" y="13"/>
                </a:cxn>
                <a:cxn ang="0">
                  <a:pos x="3" y="26"/>
                </a:cxn>
                <a:cxn ang="0">
                  <a:pos x="13" y="52"/>
                </a:cxn>
                <a:cxn ang="0">
                  <a:pos x="24" y="78"/>
                </a:cxn>
                <a:cxn ang="0">
                  <a:pos x="38" y="84"/>
                </a:cxn>
                <a:cxn ang="0">
                  <a:pos x="56" y="76"/>
                </a:cxn>
                <a:cxn ang="0">
                  <a:pos x="59" y="64"/>
                </a:cxn>
              </a:cxnLst>
              <a:rect l="0" t="0" r="r" b="b"/>
              <a:pathLst>
                <a:path w="90" h="86">
                  <a:moveTo>
                    <a:pt x="59" y="64"/>
                  </a:moveTo>
                  <a:cubicBezTo>
                    <a:pt x="63" y="62"/>
                    <a:pt x="82" y="54"/>
                    <a:pt x="82" y="54"/>
                  </a:cubicBezTo>
                  <a:cubicBezTo>
                    <a:pt x="87" y="52"/>
                    <a:pt x="90" y="46"/>
                    <a:pt x="87" y="41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2" y="3"/>
                    <a:pt x="66" y="0"/>
                    <a:pt x="61" y="2"/>
                  </a:cubicBezTo>
                  <a:cubicBezTo>
                    <a:pt x="61" y="2"/>
                    <a:pt x="42" y="10"/>
                    <a:pt x="37" y="12"/>
                  </a:cubicBezTo>
                  <a:cubicBezTo>
                    <a:pt x="33" y="14"/>
                    <a:pt x="26" y="5"/>
                    <a:pt x="26" y="5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3" y="15"/>
                    <a:pt x="0" y="21"/>
                    <a:pt x="3" y="26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7" y="84"/>
                    <a:pt x="32" y="86"/>
                    <a:pt x="38" y="84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4" y="65"/>
                    <a:pt x="59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8" name="Freeform 22"/>
            <p:cNvSpPr>
              <a:spLocks/>
            </p:cNvSpPr>
            <p:nvPr/>
          </p:nvSpPr>
          <p:spPr bwMode="auto">
            <a:xfrm>
              <a:off x="1412507" y="2415528"/>
              <a:ext cx="162334" cy="162334"/>
            </a:xfrm>
            <a:custGeom>
              <a:avLst/>
              <a:gdLst/>
              <a:ahLst/>
              <a:cxnLst>
                <a:cxn ang="0">
                  <a:pos x="71" y="61"/>
                </a:cxn>
                <a:cxn ang="0">
                  <a:pos x="88" y="43"/>
                </a:cxn>
                <a:cxn ang="0">
                  <a:pos x="88" y="29"/>
                </a:cxn>
                <a:cxn ang="0">
                  <a:pos x="63" y="4"/>
                </a:cxn>
                <a:cxn ang="0">
                  <a:pos x="49" y="4"/>
                </a:cxn>
                <a:cxn ang="0">
                  <a:pos x="31" y="21"/>
                </a:cxn>
                <a:cxn ang="0">
                  <a:pos x="18" y="19"/>
                </a:cxn>
                <a:cxn ang="0">
                  <a:pos x="4" y="33"/>
                </a:cxn>
                <a:cxn ang="0">
                  <a:pos x="4" y="48"/>
                </a:cxn>
                <a:cxn ang="0">
                  <a:pos x="24" y="68"/>
                </a:cxn>
                <a:cxn ang="0">
                  <a:pos x="45" y="88"/>
                </a:cxn>
                <a:cxn ang="0">
                  <a:pos x="59" y="88"/>
                </a:cxn>
                <a:cxn ang="0">
                  <a:pos x="73" y="74"/>
                </a:cxn>
                <a:cxn ang="0">
                  <a:pos x="71" y="61"/>
                </a:cxn>
              </a:cxnLst>
              <a:rect l="0" t="0" r="r" b="b"/>
              <a:pathLst>
                <a:path w="92" h="92">
                  <a:moveTo>
                    <a:pt x="71" y="61"/>
                  </a:moveTo>
                  <a:cubicBezTo>
                    <a:pt x="74" y="57"/>
                    <a:pt x="88" y="43"/>
                    <a:pt x="88" y="43"/>
                  </a:cubicBezTo>
                  <a:cubicBezTo>
                    <a:pt x="92" y="39"/>
                    <a:pt x="92" y="33"/>
                    <a:pt x="88" y="29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59" y="0"/>
                    <a:pt x="53" y="0"/>
                    <a:pt x="49" y="4"/>
                  </a:cubicBezTo>
                  <a:cubicBezTo>
                    <a:pt x="49" y="4"/>
                    <a:pt x="35" y="18"/>
                    <a:pt x="31" y="21"/>
                  </a:cubicBezTo>
                  <a:cubicBezTo>
                    <a:pt x="28" y="25"/>
                    <a:pt x="18" y="19"/>
                    <a:pt x="18" y="19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0" y="37"/>
                    <a:pt x="0" y="44"/>
                    <a:pt x="4" y="48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9" y="92"/>
                    <a:pt x="55" y="92"/>
                    <a:pt x="59" y="88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73" y="74"/>
                    <a:pt x="67" y="64"/>
                    <a:pt x="71" y="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59" name="Freeform 23"/>
            <p:cNvSpPr>
              <a:spLocks/>
            </p:cNvSpPr>
            <p:nvPr/>
          </p:nvSpPr>
          <p:spPr bwMode="auto">
            <a:xfrm>
              <a:off x="1249428" y="2304575"/>
              <a:ext cx="152654" cy="157122"/>
            </a:xfrm>
            <a:custGeom>
              <a:avLst/>
              <a:gdLst/>
              <a:ahLst/>
              <a:cxnLst>
                <a:cxn ang="0">
                  <a:pos x="74" y="52"/>
                </a:cxn>
                <a:cxn ang="0">
                  <a:pos x="84" y="29"/>
                </a:cxn>
                <a:cxn ang="0">
                  <a:pos x="78" y="15"/>
                </a:cxn>
                <a:cxn ang="0">
                  <a:pos x="45" y="2"/>
                </a:cxn>
                <a:cxn ang="0">
                  <a:pos x="32" y="7"/>
                </a:cxn>
                <a:cxn ang="0">
                  <a:pos x="23" y="30"/>
                </a:cxn>
                <a:cxn ang="0">
                  <a:pos x="10" y="33"/>
                </a:cxn>
                <a:cxn ang="0">
                  <a:pos x="2" y="52"/>
                </a:cxn>
                <a:cxn ang="0">
                  <a:pos x="8" y="65"/>
                </a:cxn>
                <a:cxn ang="0">
                  <a:pos x="34" y="76"/>
                </a:cxn>
                <a:cxn ang="0">
                  <a:pos x="60" y="87"/>
                </a:cxn>
                <a:cxn ang="0">
                  <a:pos x="74" y="81"/>
                </a:cxn>
                <a:cxn ang="0">
                  <a:pos x="81" y="63"/>
                </a:cxn>
                <a:cxn ang="0">
                  <a:pos x="74" y="52"/>
                </a:cxn>
              </a:cxnLst>
              <a:rect l="0" t="0" r="r" b="b"/>
              <a:pathLst>
                <a:path w="86" h="89">
                  <a:moveTo>
                    <a:pt x="74" y="52"/>
                  </a:moveTo>
                  <a:cubicBezTo>
                    <a:pt x="76" y="47"/>
                    <a:pt x="84" y="29"/>
                    <a:pt x="84" y="29"/>
                  </a:cubicBezTo>
                  <a:cubicBezTo>
                    <a:pt x="86" y="23"/>
                    <a:pt x="83" y="18"/>
                    <a:pt x="78" y="15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0" y="0"/>
                    <a:pt x="34" y="2"/>
                    <a:pt x="32" y="7"/>
                  </a:cubicBezTo>
                  <a:cubicBezTo>
                    <a:pt x="32" y="7"/>
                    <a:pt x="25" y="26"/>
                    <a:pt x="23" y="30"/>
                  </a:cubicBezTo>
                  <a:cubicBezTo>
                    <a:pt x="21" y="35"/>
                    <a:pt x="10" y="33"/>
                    <a:pt x="10" y="33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0" y="57"/>
                    <a:pt x="3" y="63"/>
                    <a:pt x="8" y="65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6" y="89"/>
                    <a:pt x="71" y="86"/>
                    <a:pt x="74" y="81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72" y="56"/>
                    <a:pt x="74" y="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60" name="Group 126"/>
          <p:cNvGrpSpPr/>
          <p:nvPr/>
        </p:nvGrpSpPr>
        <p:grpSpPr>
          <a:xfrm>
            <a:off x="5220072" y="4437112"/>
            <a:ext cx="1714977" cy="1712765"/>
            <a:chOff x="560625" y="2276278"/>
            <a:chExt cx="1154211" cy="1152722"/>
          </a:xfrm>
          <a:solidFill>
            <a:srgbClr val="E41606"/>
          </a:solidFill>
        </p:grpSpPr>
        <p:sp>
          <p:nvSpPr>
            <p:cNvPr id="161" name="Freeform 6"/>
            <p:cNvSpPr>
              <a:spLocks noEditPoints="1"/>
            </p:cNvSpPr>
            <p:nvPr/>
          </p:nvSpPr>
          <p:spPr bwMode="auto">
            <a:xfrm>
              <a:off x="632856" y="2347020"/>
              <a:ext cx="1011238" cy="1011238"/>
            </a:xfrm>
            <a:custGeom>
              <a:avLst/>
              <a:gdLst/>
              <a:ahLst/>
              <a:cxnLst>
                <a:cxn ang="0">
                  <a:pos x="572" y="286"/>
                </a:cxn>
                <a:cxn ang="0">
                  <a:pos x="286" y="573"/>
                </a:cxn>
                <a:cxn ang="0">
                  <a:pos x="0" y="286"/>
                </a:cxn>
                <a:cxn ang="0">
                  <a:pos x="286" y="0"/>
                </a:cxn>
                <a:cxn ang="0">
                  <a:pos x="572" y="286"/>
                </a:cxn>
                <a:cxn ang="0">
                  <a:pos x="286" y="527"/>
                </a:cxn>
                <a:cxn ang="0">
                  <a:pos x="526" y="286"/>
                </a:cxn>
                <a:cxn ang="0">
                  <a:pos x="286" y="46"/>
                </a:cxn>
                <a:cxn ang="0">
                  <a:pos x="46" y="286"/>
                </a:cxn>
                <a:cxn ang="0">
                  <a:pos x="286" y="527"/>
                </a:cxn>
              </a:cxnLst>
              <a:rect l="0" t="0" r="r" b="b"/>
              <a:pathLst>
                <a:path w="572" h="573">
                  <a:moveTo>
                    <a:pt x="572" y="286"/>
                  </a:moveTo>
                  <a:cubicBezTo>
                    <a:pt x="572" y="444"/>
                    <a:pt x="444" y="573"/>
                    <a:pt x="286" y="573"/>
                  </a:cubicBezTo>
                  <a:cubicBezTo>
                    <a:pt x="128" y="573"/>
                    <a:pt x="0" y="444"/>
                    <a:pt x="0" y="286"/>
                  </a:cubicBezTo>
                  <a:cubicBezTo>
                    <a:pt x="0" y="128"/>
                    <a:pt x="128" y="0"/>
                    <a:pt x="286" y="0"/>
                  </a:cubicBezTo>
                  <a:cubicBezTo>
                    <a:pt x="444" y="0"/>
                    <a:pt x="572" y="128"/>
                    <a:pt x="572" y="286"/>
                  </a:cubicBezTo>
                  <a:close/>
                  <a:moveTo>
                    <a:pt x="286" y="527"/>
                  </a:moveTo>
                  <a:cubicBezTo>
                    <a:pt x="419" y="527"/>
                    <a:pt x="526" y="419"/>
                    <a:pt x="526" y="286"/>
                  </a:cubicBezTo>
                  <a:cubicBezTo>
                    <a:pt x="526" y="154"/>
                    <a:pt x="419" y="46"/>
                    <a:pt x="286" y="46"/>
                  </a:cubicBezTo>
                  <a:cubicBezTo>
                    <a:pt x="153" y="46"/>
                    <a:pt x="46" y="154"/>
                    <a:pt x="46" y="286"/>
                  </a:cubicBezTo>
                  <a:cubicBezTo>
                    <a:pt x="46" y="419"/>
                    <a:pt x="153" y="527"/>
                    <a:pt x="286" y="5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2" name="Freeform 8"/>
            <p:cNvSpPr>
              <a:spLocks/>
            </p:cNvSpPr>
            <p:nvPr/>
          </p:nvSpPr>
          <p:spPr bwMode="auto">
            <a:xfrm>
              <a:off x="1069223" y="2276278"/>
              <a:ext cx="136272" cy="126591"/>
            </a:xfrm>
            <a:custGeom>
              <a:avLst/>
              <a:gdLst/>
              <a:ahLst/>
              <a:cxnLst>
                <a:cxn ang="0">
                  <a:pos x="67" y="35"/>
                </a:cxn>
                <a:cxn ang="0">
                  <a:pos x="67" y="10"/>
                </a:cxn>
                <a:cxn ang="0">
                  <a:pos x="57" y="0"/>
                </a:cxn>
                <a:cxn ang="0">
                  <a:pos x="21" y="0"/>
                </a:cxn>
                <a:cxn ang="0">
                  <a:pos x="11" y="10"/>
                </a:cxn>
                <a:cxn ang="0">
                  <a:pos x="11" y="35"/>
                </a:cxn>
                <a:cxn ang="0">
                  <a:pos x="0" y="43"/>
                </a:cxn>
                <a:cxn ang="0">
                  <a:pos x="0" y="62"/>
                </a:cxn>
                <a:cxn ang="0">
                  <a:pos x="10" y="72"/>
                </a:cxn>
                <a:cxn ang="0">
                  <a:pos x="39" y="72"/>
                </a:cxn>
                <a:cxn ang="0">
                  <a:pos x="67" y="72"/>
                </a:cxn>
                <a:cxn ang="0">
                  <a:pos x="77" y="62"/>
                </a:cxn>
                <a:cxn ang="0">
                  <a:pos x="77" y="43"/>
                </a:cxn>
                <a:cxn ang="0">
                  <a:pos x="67" y="35"/>
                </a:cxn>
              </a:cxnLst>
              <a:rect l="0" t="0" r="r" b="b"/>
              <a:pathLst>
                <a:path w="77" h="72">
                  <a:moveTo>
                    <a:pt x="67" y="35"/>
                  </a:moveTo>
                  <a:cubicBezTo>
                    <a:pt x="67" y="30"/>
                    <a:pt x="67" y="10"/>
                    <a:pt x="67" y="10"/>
                  </a:cubicBezTo>
                  <a:cubicBezTo>
                    <a:pt x="67" y="4"/>
                    <a:pt x="62" y="0"/>
                    <a:pt x="5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1" y="4"/>
                    <a:pt x="11" y="10"/>
                  </a:cubicBezTo>
                  <a:cubicBezTo>
                    <a:pt x="11" y="10"/>
                    <a:pt x="11" y="30"/>
                    <a:pt x="11" y="35"/>
                  </a:cubicBezTo>
                  <a:cubicBezTo>
                    <a:pt x="11" y="40"/>
                    <a:pt x="0" y="43"/>
                    <a:pt x="0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8"/>
                    <a:pt x="5" y="72"/>
                    <a:pt x="10" y="72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73" y="72"/>
                    <a:pt x="77" y="68"/>
                    <a:pt x="77" y="62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67" y="40"/>
                    <a:pt x="67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3" name="Freeform 9"/>
            <p:cNvSpPr>
              <a:spLocks/>
            </p:cNvSpPr>
            <p:nvPr/>
          </p:nvSpPr>
          <p:spPr bwMode="auto">
            <a:xfrm>
              <a:off x="874868" y="2304575"/>
              <a:ext cx="151909" cy="157122"/>
            </a:xfrm>
            <a:custGeom>
              <a:avLst/>
              <a:gdLst/>
              <a:ahLst/>
              <a:cxnLst>
                <a:cxn ang="0">
                  <a:pos x="63" y="30"/>
                </a:cxn>
                <a:cxn ang="0">
                  <a:pos x="54" y="7"/>
                </a:cxn>
                <a:cxn ang="0">
                  <a:pos x="40" y="2"/>
                </a:cxn>
                <a:cxn ang="0">
                  <a:pos x="7" y="15"/>
                </a:cxn>
                <a:cxn ang="0">
                  <a:pos x="2" y="29"/>
                </a:cxn>
                <a:cxn ang="0">
                  <a:pos x="12" y="52"/>
                </a:cxn>
                <a:cxn ang="0">
                  <a:pos x="5" y="63"/>
                </a:cxn>
                <a:cxn ang="0">
                  <a:pos x="12" y="81"/>
                </a:cxn>
                <a:cxn ang="0">
                  <a:pos x="25" y="87"/>
                </a:cxn>
                <a:cxn ang="0">
                  <a:pos x="52" y="76"/>
                </a:cxn>
                <a:cxn ang="0">
                  <a:pos x="78" y="65"/>
                </a:cxn>
                <a:cxn ang="0">
                  <a:pos x="83" y="52"/>
                </a:cxn>
                <a:cxn ang="0">
                  <a:pos x="76" y="33"/>
                </a:cxn>
                <a:cxn ang="0">
                  <a:pos x="63" y="30"/>
                </a:cxn>
              </a:cxnLst>
              <a:rect l="0" t="0" r="r" b="b"/>
              <a:pathLst>
                <a:path w="86" h="89">
                  <a:moveTo>
                    <a:pt x="63" y="30"/>
                  </a:moveTo>
                  <a:cubicBezTo>
                    <a:pt x="61" y="26"/>
                    <a:pt x="54" y="7"/>
                    <a:pt x="54" y="7"/>
                  </a:cubicBezTo>
                  <a:cubicBezTo>
                    <a:pt x="51" y="2"/>
                    <a:pt x="45" y="0"/>
                    <a:pt x="40" y="2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2" y="18"/>
                    <a:pt x="0" y="23"/>
                    <a:pt x="2" y="29"/>
                  </a:cubicBezTo>
                  <a:cubicBezTo>
                    <a:pt x="2" y="29"/>
                    <a:pt x="10" y="47"/>
                    <a:pt x="12" y="52"/>
                  </a:cubicBezTo>
                  <a:cubicBezTo>
                    <a:pt x="13" y="56"/>
                    <a:pt x="5" y="63"/>
                    <a:pt x="5" y="63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14" y="86"/>
                    <a:pt x="20" y="89"/>
                    <a:pt x="25" y="87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83" y="63"/>
                    <a:pt x="86" y="57"/>
                    <a:pt x="83" y="52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6" y="33"/>
                    <a:pt x="65" y="35"/>
                    <a:pt x="63" y="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4" name="Freeform 10"/>
            <p:cNvSpPr>
              <a:spLocks/>
            </p:cNvSpPr>
            <p:nvPr/>
          </p:nvSpPr>
          <p:spPr bwMode="auto">
            <a:xfrm>
              <a:off x="699875" y="2415528"/>
              <a:ext cx="163079" cy="162334"/>
            </a:xfrm>
            <a:custGeom>
              <a:avLst/>
              <a:gdLst/>
              <a:ahLst/>
              <a:cxnLst>
                <a:cxn ang="0">
                  <a:pos x="61" y="21"/>
                </a:cxn>
                <a:cxn ang="0">
                  <a:pos x="44" y="4"/>
                </a:cxn>
                <a:cxn ang="0">
                  <a:pos x="30" y="4"/>
                </a:cxn>
                <a:cxn ang="0">
                  <a:pos x="4" y="29"/>
                </a:cxn>
                <a:cxn ang="0">
                  <a:pos x="4" y="43"/>
                </a:cxn>
                <a:cxn ang="0">
                  <a:pos x="22" y="61"/>
                </a:cxn>
                <a:cxn ang="0">
                  <a:pos x="20" y="74"/>
                </a:cxn>
                <a:cxn ang="0">
                  <a:pos x="34" y="88"/>
                </a:cxn>
                <a:cxn ang="0">
                  <a:pos x="48" y="88"/>
                </a:cxn>
                <a:cxn ang="0">
                  <a:pos x="68" y="68"/>
                </a:cxn>
                <a:cxn ang="0">
                  <a:pos x="88" y="48"/>
                </a:cxn>
                <a:cxn ang="0">
                  <a:pos x="88" y="33"/>
                </a:cxn>
                <a:cxn ang="0">
                  <a:pos x="75" y="19"/>
                </a:cxn>
                <a:cxn ang="0">
                  <a:pos x="61" y="21"/>
                </a:cxn>
              </a:cxnLst>
              <a:rect l="0" t="0" r="r" b="b"/>
              <a:pathLst>
                <a:path w="92" h="92">
                  <a:moveTo>
                    <a:pt x="61" y="21"/>
                  </a:moveTo>
                  <a:cubicBezTo>
                    <a:pt x="58" y="18"/>
                    <a:pt x="44" y="4"/>
                    <a:pt x="44" y="4"/>
                  </a:cubicBezTo>
                  <a:cubicBezTo>
                    <a:pt x="40" y="0"/>
                    <a:pt x="33" y="0"/>
                    <a:pt x="30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0" y="33"/>
                    <a:pt x="0" y="39"/>
                    <a:pt x="4" y="43"/>
                  </a:cubicBezTo>
                  <a:cubicBezTo>
                    <a:pt x="4" y="43"/>
                    <a:pt x="19" y="57"/>
                    <a:pt x="22" y="61"/>
                  </a:cubicBezTo>
                  <a:cubicBezTo>
                    <a:pt x="25" y="64"/>
                    <a:pt x="20" y="74"/>
                    <a:pt x="20" y="74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38" y="92"/>
                    <a:pt x="44" y="92"/>
                    <a:pt x="48" y="8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2" y="44"/>
                    <a:pt x="92" y="37"/>
                    <a:pt x="88" y="33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19"/>
                    <a:pt x="65" y="25"/>
                    <a:pt x="61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5" name="Freeform 11"/>
            <p:cNvSpPr>
              <a:spLocks/>
            </p:cNvSpPr>
            <p:nvPr/>
          </p:nvSpPr>
          <p:spPr bwMode="auto">
            <a:xfrm>
              <a:off x="588922" y="2588287"/>
              <a:ext cx="157122" cy="151909"/>
            </a:xfrm>
            <a:custGeom>
              <a:avLst/>
              <a:gdLst/>
              <a:ahLst/>
              <a:cxnLst>
                <a:cxn ang="0">
                  <a:pos x="52" y="12"/>
                </a:cxn>
                <a:cxn ang="0">
                  <a:pos x="29" y="2"/>
                </a:cxn>
                <a:cxn ang="0">
                  <a:pos x="16" y="8"/>
                </a:cxn>
                <a:cxn ang="0">
                  <a:pos x="2" y="41"/>
                </a:cxn>
                <a:cxn ang="0">
                  <a:pos x="8" y="54"/>
                </a:cxn>
                <a:cxn ang="0">
                  <a:pos x="31" y="64"/>
                </a:cxn>
                <a:cxn ang="0">
                  <a:pos x="34" y="76"/>
                </a:cxn>
                <a:cxn ang="0">
                  <a:pos x="52" y="84"/>
                </a:cxn>
                <a:cxn ang="0">
                  <a:pos x="65" y="78"/>
                </a:cxn>
                <a:cxn ang="0">
                  <a:pos x="76" y="52"/>
                </a:cxn>
                <a:cxn ang="0">
                  <a:pos x="87" y="26"/>
                </a:cxn>
                <a:cxn ang="0">
                  <a:pos x="82" y="13"/>
                </a:cxn>
                <a:cxn ang="0">
                  <a:pos x="63" y="5"/>
                </a:cxn>
                <a:cxn ang="0">
                  <a:pos x="52" y="12"/>
                </a:cxn>
              </a:cxnLst>
              <a:rect l="0" t="0" r="r" b="b"/>
              <a:pathLst>
                <a:path w="89" h="86">
                  <a:moveTo>
                    <a:pt x="52" y="12"/>
                  </a:moveTo>
                  <a:cubicBezTo>
                    <a:pt x="48" y="10"/>
                    <a:pt x="29" y="2"/>
                    <a:pt x="29" y="2"/>
                  </a:cubicBezTo>
                  <a:cubicBezTo>
                    <a:pt x="24" y="0"/>
                    <a:pt x="18" y="3"/>
                    <a:pt x="16" y="8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0" y="46"/>
                    <a:pt x="3" y="52"/>
                    <a:pt x="8" y="54"/>
                  </a:cubicBezTo>
                  <a:cubicBezTo>
                    <a:pt x="8" y="54"/>
                    <a:pt x="26" y="62"/>
                    <a:pt x="31" y="64"/>
                  </a:cubicBezTo>
                  <a:cubicBezTo>
                    <a:pt x="35" y="65"/>
                    <a:pt x="34" y="76"/>
                    <a:pt x="34" y="76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7" y="86"/>
                    <a:pt x="63" y="84"/>
                    <a:pt x="65" y="78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9" y="21"/>
                    <a:pt x="87" y="15"/>
                    <a:pt x="82" y="13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57" y="14"/>
                    <a:pt x="52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6" name="Freeform 12"/>
            <p:cNvSpPr>
              <a:spLocks/>
            </p:cNvSpPr>
            <p:nvPr/>
          </p:nvSpPr>
          <p:spPr bwMode="auto">
            <a:xfrm>
              <a:off x="560625" y="2784876"/>
              <a:ext cx="128825" cy="135527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10" y="10"/>
                </a:cxn>
                <a:cxn ang="0">
                  <a:pos x="0" y="21"/>
                </a:cxn>
                <a:cxn ang="0">
                  <a:pos x="0" y="56"/>
                </a:cxn>
                <a:cxn ang="0">
                  <a:pos x="10" y="66"/>
                </a:cxn>
                <a:cxn ang="0">
                  <a:pos x="35" y="66"/>
                </a:cxn>
                <a:cxn ang="0">
                  <a:pos x="43" y="77"/>
                </a:cxn>
                <a:cxn ang="0">
                  <a:pos x="63" y="77"/>
                </a:cxn>
                <a:cxn ang="0">
                  <a:pos x="73" y="67"/>
                </a:cxn>
                <a:cxn ang="0">
                  <a:pos x="73" y="38"/>
                </a:cxn>
                <a:cxn ang="0">
                  <a:pos x="73" y="10"/>
                </a:cxn>
                <a:cxn ang="0">
                  <a:pos x="63" y="0"/>
                </a:cxn>
                <a:cxn ang="0">
                  <a:pos x="43" y="0"/>
                </a:cxn>
                <a:cxn ang="0">
                  <a:pos x="35" y="10"/>
                </a:cxn>
              </a:cxnLst>
              <a:rect l="0" t="0" r="r" b="b"/>
              <a:pathLst>
                <a:path w="73" h="77">
                  <a:moveTo>
                    <a:pt x="35" y="10"/>
                  </a:moveTo>
                  <a:cubicBezTo>
                    <a:pt x="30" y="10"/>
                    <a:pt x="10" y="10"/>
                    <a:pt x="10" y="10"/>
                  </a:cubicBezTo>
                  <a:cubicBezTo>
                    <a:pt x="5" y="10"/>
                    <a:pt x="0" y="15"/>
                    <a:pt x="0" y="21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2"/>
                    <a:pt x="5" y="66"/>
                    <a:pt x="10" y="66"/>
                  </a:cubicBezTo>
                  <a:cubicBezTo>
                    <a:pt x="10" y="66"/>
                    <a:pt x="30" y="66"/>
                    <a:pt x="35" y="66"/>
                  </a:cubicBezTo>
                  <a:cubicBezTo>
                    <a:pt x="40" y="66"/>
                    <a:pt x="43" y="77"/>
                    <a:pt x="4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8" y="77"/>
                    <a:pt x="73" y="72"/>
                    <a:pt x="73" y="67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4"/>
                    <a:pt x="68" y="0"/>
                    <a:pt x="6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0" y="10"/>
                    <a:pt x="35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7" name="Freeform 13"/>
            <p:cNvSpPr>
              <a:spLocks/>
            </p:cNvSpPr>
            <p:nvPr/>
          </p:nvSpPr>
          <p:spPr bwMode="auto">
            <a:xfrm>
              <a:off x="588922" y="2965081"/>
              <a:ext cx="157122" cy="14967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8" y="32"/>
                </a:cxn>
                <a:cxn ang="0">
                  <a:pos x="2" y="45"/>
                </a:cxn>
                <a:cxn ang="0">
                  <a:pos x="16" y="78"/>
                </a:cxn>
                <a:cxn ang="0">
                  <a:pos x="29" y="83"/>
                </a:cxn>
                <a:cxn ang="0">
                  <a:pos x="52" y="74"/>
                </a:cxn>
                <a:cxn ang="0">
                  <a:pos x="63" y="81"/>
                </a:cxn>
                <a:cxn ang="0">
                  <a:pos x="82" y="73"/>
                </a:cxn>
                <a:cxn ang="0">
                  <a:pos x="87" y="60"/>
                </a:cxn>
                <a:cxn ang="0">
                  <a:pos x="76" y="33"/>
                </a:cxn>
                <a:cxn ang="0">
                  <a:pos x="65" y="7"/>
                </a:cxn>
                <a:cxn ang="0">
                  <a:pos x="52" y="2"/>
                </a:cxn>
                <a:cxn ang="0">
                  <a:pos x="34" y="9"/>
                </a:cxn>
                <a:cxn ang="0">
                  <a:pos x="31" y="22"/>
                </a:cxn>
              </a:cxnLst>
              <a:rect l="0" t="0" r="r" b="b"/>
              <a:pathLst>
                <a:path w="89" h="85">
                  <a:moveTo>
                    <a:pt x="31" y="22"/>
                  </a:moveTo>
                  <a:cubicBezTo>
                    <a:pt x="26" y="24"/>
                    <a:pt x="8" y="32"/>
                    <a:pt x="8" y="32"/>
                  </a:cubicBezTo>
                  <a:cubicBezTo>
                    <a:pt x="3" y="34"/>
                    <a:pt x="0" y="40"/>
                    <a:pt x="2" y="45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8" y="83"/>
                    <a:pt x="24" y="85"/>
                    <a:pt x="29" y="83"/>
                  </a:cubicBezTo>
                  <a:cubicBezTo>
                    <a:pt x="29" y="83"/>
                    <a:pt x="48" y="76"/>
                    <a:pt x="52" y="74"/>
                  </a:cubicBezTo>
                  <a:cubicBezTo>
                    <a:pt x="57" y="72"/>
                    <a:pt x="63" y="81"/>
                    <a:pt x="63" y="81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7" y="71"/>
                    <a:pt x="89" y="65"/>
                    <a:pt x="87" y="60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65" y="7"/>
                    <a:pt x="65" y="7"/>
                    <a:pt x="65" y="7"/>
                  </a:cubicBezTo>
                  <a:cubicBezTo>
                    <a:pt x="63" y="2"/>
                    <a:pt x="57" y="0"/>
                    <a:pt x="52" y="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4" y="9"/>
                    <a:pt x="35" y="20"/>
                    <a:pt x="31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8" name="Freeform 14"/>
            <p:cNvSpPr>
              <a:spLocks/>
            </p:cNvSpPr>
            <p:nvPr/>
          </p:nvSpPr>
          <p:spPr bwMode="auto">
            <a:xfrm>
              <a:off x="699875" y="3127416"/>
              <a:ext cx="163079" cy="162334"/>
            </a:xfrm>
            <a:custGeom>
              <a:avLst/>
              <a:gdLst/>
              <a:ahLst/>
              <a:cxnLst>
                <a:cxn ang="0">
                  <a:pos x="22" y="31"/>
                </a:cxn>
                <a:cxn ang="0">
                  <a:pos x="4" y="48"/>
                </a:cxn>
                <a:cxn ang="0">
                  <a:pos x="4" y="63"/>
                </a:cxn>
                <a:cxn ang="0">
                  <a:pos x="30" y="88"/>
                </a:cxn>
                <a:cxn ang="0">
                  <a:pos x="44" y="88"/>
                </a:cxn>
                <a:cxn ang="0">
                  <a:pos x="62" y="70"/>
                </a:cxn>
                <a:cxn ang="0">
                  <a:pos x="75" y="72"/>
                </a:cxn>
                <a:cxn ang="0">
                  <a:pos x="88" y="58"/>
                </a:cxn>
                <a:cxn ang="0">
                  <a:pos x="88" y="44"/>
                </a:cxn>
                <a:cxn ang="0">
                  <a:pos x="68" y="24"/>
                </a:cxn>
                <a:cxn ang="0">
                  <a:pos x="48" y="4"/>
                </a:cxn>
                <a:cxn ang="0">
                  <a:pos x="34" y="4"/>
                </a:cxn>
                <a:cxn ang="0">
                  <a:pos x="20" y="18"/>
                </a:cxn>
                <a:cxn ang="0">
                  <a:pos x="22" y="31"/>
                </a:cxn>
              </a:cxnLst>
              <a:rect l="0" t="0" r="r" b="b"/>
              <a:pathLst>
                <a:path w="92" h="92">
                  <a:moveTo>
                    <a:pt x="22" y="31"/>
                  </a:moveTo>
                  <a:cubicBezTo>
                    <a:pt x="19" y="34"/>
                    <a:pt x="4" y="48"/>
                    <a:pt x="4" y="48"/>
                  </a:cubicBezTo>
                  <a:cubicBezTo>
                    <a:pt x="0" y="52"/>
                    <a:pt x="0" y="59"/>
                    <a:pt x="4" y="63"/>
                  </a:cubicBezTo>
                  <a:cubicBezTo>
                    <a:pt x="30" y="88"/>
                    <a:pt x="30" y="88"/>
                    <a:pt x="30" y="88"/>
                  </a:cubicBezTo>
                  <a:cubicBezTo>
                    <a:pt x="33" y="92"/>
                    <a:pt x="40" y="92"/>
                    <a:pt x="44" y="88"/>
                  </a:cubicBezTo>
                  <a:cubicBezTo>
                    <a:pt x="44" y="88"/>
                    <a:pt x="58" y="74"/>
                    <a:pt x="62" y="70"/>
                  </a:cubicBezTo>
                  <a:cubicBezTo>
                    <a:pt x="65" y="67"/>
                    <a:pt x="75" y="72"/>
                    <a:pt x="75" y="72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92" y="54"/>
                    <a:pt x="92" y="48"/>
                    <a:pt x="88" y="44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4" y="0"/>
                    <a:pt x="38" y="0"/>
                    <a:pt x="34" y="4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6" y="27"/>
                    <a:pt x="22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9" name="Freeform 15"/>
            <p:cNvSpPr>
              <a:spLocks/>
            </p:cNvSpPr>
            <p:nvPr/>
          </p:nvSpPr>
          <p:spPr bwMode="auto">
            <a:xfrm>
              <a:off x="874868" y="3243581"/>
              <a:ext cx="151909" cy="157122"/>
            </a:xfrm>
            <a:custGeom>
              <a:avLst/>
              <a:gdLst/>
              <a:ahLst/>
              <a:cxnLst>
                <a:cxn ang="0">
                  <a:pos x="12" y="37"/>
                </a:cxn>
                <a:cxn ang="0">
                  <a:pos x="2" y="60"/>
                </a:cxn>
                <a:cxn ang="0">
                  <a:pos x="7" y="73"/>
                </a:cxn>
                <a:cxn ang="0">
                  <a:pos x="40" y="87"/>
                </a:cxn>
                <a:cxn ang="0">
                  <a:pos x="54" y="81"/>
                </a:cxn>
                <a:cxn ang="0">
                  <a:pos x="63" y="58"/>
                </a:cxn>
                <a:cxn ang="0">
                  <a:pos x="76" y="55"/>
                </a:cxn>
                <a:cxn ang="0">
                  <a:pos x="83" y="37"/>
                </a:cxn>
                <a:cxn ang="0">
                  <a:pos x="78" y="24"/>
                </a:cxn>
                <a:cxn ang="0">
                  <a:pos x="52" y="13"/>
                </a:cxn>
                <a:cxn ang="0">
                  <a:pos x="25" y="2"/>
                </a:cxn>
                <a:cxn ang="0">
                  <a:pos x="12" y="7"/>
                </a:cxn>
                <a:cxn ang="0">
                  <a:pos x="5" y="26"/>
                </a:cxn>
                <a:cxn ang="0">
                  <a:pos x="12" y="37"/>
                </a:cxn>
              </a:cxnLst>
              <a:rect l="0" t="0" r="r" b="b"/>
              <a:pathLst>
                <a:path w="86" h="89">
                  <a:moveTo>
                    <a:pt x="12" y="37"/>
                  </a:moveTo>
                  <a:cubicBezTo>
                    <a:pt x="10" y="41"/>
                    <a:pt x="2" y="60"/>
                    <a:pt x="2" y="60"/>
                  </a:cubicBezTo>
                  <a:cubicBezTo>
                    <a:pt x="0" y="65"/>
                    <a:pt x="2" y="71"/>
                    <a:pt x="7" y="73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5" y="89"/>
                    <a:pt x="51" y="87"/>
                    <a:pt x="54" y="81"/>
                  </a:cubicBezTo>
                  <a:cubicBezTo>
                    <a:pt x="54" y="81"/>
                    <a:pt x="61" y="63"/>
                    <a:pt x="63" y="58"/>
                  </a:cubicBezTo>
                  <a:cubicBezTo>
                    <a:pt x="65" y="54"/>
                    <a:pt x="76" y="55"/>
                    <a:pt x="76" y="55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6" y="32"/>
                    <a:pt x="83" y="26"/>
                    <a:pt x="78" y="24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0" y="0"/>
                    <a:pt x="14" y="2"/>
                    <a:pt x="12" y="7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13" y="32"/>
                    <a:pt x="12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0" name="Freeform 16"/>
            <p:cNvSpPr>
              <a:spLocks/>
            </p:cNvSpPr>
            <p:nvPr/>
          </p:nvSpPr>
          <p:spPr bwMode="auto">
            <a:xfrm>
              <a:off x="1069223" y="3300175"/>
              <a:ext cx="136272" cy="128825"/>
            </a:xfrm>
            <a:custGeom>
              <a:avLst/>
              <a:gdLst/>
              <a:ahLst/>
              <a:cxnLst>
                <a:cxn ang="0">
                  <a:pos x="11" y="38"/>
                </a:cxn>
                <a:cxn ang="0">
                  <a:pos x="11" y="63"/>
                </a:cxn>
                <a:cxn ang="0">
                  <a:pos x="21" y="73"/>
                </a:cxn>
                <a:cxn ang="0">
                  <a:pos x="57" y="73"/>
                </a:cxn>
                <a:cxn ang="0">
                  <a:pos x="67" y="63"/>
                </a:cxn>
                <a:cxn ang="0">
                  <a:pos x="67" y="38"/>
                </a:cxn>
                <a:cxn ang="0">
                  <a:pos x="77" y="30"/>
                </a:cxn>
                <a:cxn ang="0">
                  <a:pos x="77" y="10"/>
                </a:cxn>
                <a:cxn ang="0">
                  <a:pos x="67" y="0"/>
                </a:cxn>
                <a:cxn ang="0">
                  <a:pos x="39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1" y="38"/>
                </a:cxn>
              </a:cxnLst>
              <a:rect l="0" t="0" r="r" b="b"/>
              <a:pathLst>
                <a:path w="77" h="73">
                  <a:moveTo>
                    <a:pt x="11" y="38"/>
                  </a:moveTo>
                  <a:cubicBezTo>
                    <a:pt x="11" y="43"/>
                    <a:pt x="11" y="63"/>
                    <a:pt x="11" y="63"/>
                  </a:cubicBezTo>
                  <a:cubicBezTo>
                    <a:pt x="11" y="68"/>
                    <a:pt x="15" y="73"/>
                    <a:pt x="21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62" y="73"/>
                    <a:pt x="67" y="68"/>
                    <a:pt x="67" y="63"/>
                  </a:cubicBezTo>
                  <a:cubicBezTo>
                    <a:pt x="67" y="63"/>
                    <a:pt x="67" y="43"/>
                    <a:pt x="67" y="38"/>
                  </a:cubicBezTo>
                  <a:cubicBezTo>
                    <a:pt x="67" y="33"/>
                    <a:pt x="77" y="30"/>
                    <a:pt x="77" y="30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5"/>
                    <a:pt x="73" y="0"/>
                    <a:pt x="6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1" y="33"/>
                    <a:pt x="11" y="3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1" name="Freeform 17"/>
            <p:cNvSpPr>
              <a:spLocks/>
            </p:cNvSpPr>
            <p:nvPr/>
          </p:nvSpPr>
          <p:spPr bwMode="auto">
            <a:xfrm>
              <a:off x="1249428" y="3243581"/>
              <a:ext cx="152654" cy="157122"/>
            </a:xfrm>
            <a:custGeom>
              <a:avLst/>
              <a:gdLst/>
              <a:ahLst/>
              <a:cxnLst>
                <a:cxn ang="0">
                  <a:pos x="23" y="58"/>
                </a:cxn>
                <a:cxn ang="0">
                  <a:pos x="32" y="81"/>
                </a:cxn>
                <a:cxn ang="0">
                  <a:pos x="45" y="87"/>
                </a:cxn>
                <a:cxn ang="0">
                  <a:pos x="78" y="73"/>
                </a:cxn>
                <a:cxn ang="0">
                  <a:pos x="84" y="60"/>
                </a:cxn>
                <a:cxn ang="0">
                  <a:pos x="74" y="37"/>
                </a:cxn>
                <a:cxn ang="0">
                  <a:pos x="81" y="26"/>
                </a:cxn>
                <a:cxn ang="0">
                  <a:pos x="74" y="7"/>
                </a:cxn>
                <a:cxn ang="0">
                  <a:pos x="60" y="2"/>
                </a:cxn>
                <a:cxn ang="0">
                  <a:pos x="34" y="13"/>
                </a:cxn>
                <a:cxn ang="0">
                  <a:pos x="8" y="24"/>
                </a:cxn>
                <a:cxn ang="0">
                  <a:pos x="2" y="37"/>
                </a:cxn>
                <a:cxn ang="0">
                  <a:pos x="10" y="55"/>
                </a:cxn>
                <a:cxn ang="0">
                  <a:pos x="23" y="58"/>
                </a:cxn>
              </a:cxnLst>
              <a:rect l="0" t="0" r="r" b="b"/>
              <a:pathLst>
                <a:path w="86" h="89">
                  <a:moveTo>
                    <a:pt x="23" y="58"/>
                  </a:moveTo>
                  <a:cubicBezTo>
                    <a:pt x="24" y="63"/>
                    <a:pt x="32" y="81"/>
                    <a:pt x="32" y="81"/>
                  </a:cubicBezTo>
                  <a:cubicBezTo>
                    <a:pt x="34" y="87"/>
                    <a:pt x="40" y="89"/>
                    <a:pt x="45" y="8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83" y="71"/>
                    <a:pt x="86" y="65"/>
                    <a:pt x="84" y="60"/>
                  </a:cubicBezTo>
                  <a:cubicBezTo>
                    <a:pt x="84" y="60"/>
                    <a:pt x="76" y="41"/>
                    <a:pt x="74" y="37"/>
                  </a:cubicBezTo>
                  <a:cubicBezTo>
                    <a:pt x="72" y="32"/>
                    <a:pt x="81" y="26"/>
                    <a:pt x="81" y="2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1" y="2"/>
                    <a:pt x="66" y="0"/>
                    <a:pt x="60" y="2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3" y="26"/>
                    <a:pt x="0" y="32"/>
                    <a:pt x="2" y="37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21" y="54"/>
                    <a:pt x="23" y="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2" name="Freeform 18"/>
            <p:cNvSpPr>
              <a:spLocks/>
            </p:cNvSpPr>
            <p:nvPr/>
          </p:nvSpPr>
          <p:spPr bwMode="auto">
            <a:xfrm>
              <a:off x="1412507" y="3127416"/>
              <a:ext cx="162334" cy="162334"/>
            </a:xfrm>
            <a:custGeom>
              <a:avLst/>
              <a:gdLst/>
              <a:ahLst/>
              <a:cxnLst>
                <a:cxn ang="0">
                  <a:pos x="31" y="70"/>
                </a:cxn>
                <a:cxn ang="0">
                  <a:pos x="49" y="88"/>
                </a:cxn>
                <a:cxn ang="0">
                  <a:pos x="63" y="88"/>
                </a:cxn>
                <a:cxn ang="0">
                  <a:pos x="88" y="63"/>
                </a:cxn>
                <a:cxn ang="0">
                  <a:pos x="88" y="48"/>
                </a:cxn>
                <a:cxn ang="0">
                  <a:pos x="71" y="31"/>
                </a:cxn>
                <a:cxn ang="0">
                  <a:pos x="73" y="18"/>
                </a:cxn>
                <a:cxn ang="0">
                  <a:pos x="59" y="4"/>
                </a:cxn>
                <a:cxn ang="0">
                  <a:pos x="45" y="4"/>
                </a:cxn>
                <a:cxn ang="0">
                  <a:pos x="24" y="24"/>
                </a:cxn>
                <a:cxn ang="0">
                  <a:pos x="4" y="44"/>
                </a:cxn>
                <a:cxn ang="0">
                  <a:pos x="4" y="58"/>
                </a:cxn>
                <a:cxn ang="0">
                  <a:pos x="18" y="72"/>
                </a:cxn>
                <a:cxn ang="0">
                  <a:pos x="31" y="70"/>
                </a:cxn>
              </a:cxnLst>
              <a:rect l="0" t="0" r="r" b="b"/>
              <a:pathLst>
                <a:path w="92" h="92">
                  <a:moveTo>
                    <a:pt x="31" y="70"/>
                  </a:moveTo>
                  <a:cubicBezTo>
                    <a:pt x="35" y="74"/>
                    <a:pt x="49" y="88"/>
                    <a:pt x="49" y="88"/>
                  </a:cubicBezTo>
                  <a:cubicBezTo>
                    <a:pt x="53" y="92"/>
                    <a:pt x="59" y="92"/>
                    <a:pt x="63" y="88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92" y="59"/>
                    <a:pt x="92" y="52"/>
                    <a:pt x="88" y="48"/>
                  </a:cubicBezTo>
                  <a:cubicBezTo>
                    <a:pt x="88" y="48"/>
                    <a:pt x="74" y="34"/>
                    <a:pt x="71" y="31"/>
                  </a:cubicBezTo>
                  <a:cubicBezTo>
                    <a:pt x="67" y="27"/>
                    <a:pt x="73" y="18"/>
                    <a:pt x="73" y="18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5" y="0"/>
                    <a:pt x="49" y="0"/>
                    <a:pt x="45" y="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0" y="48"/>
                    <a:pt x="0" y="54"/>
                    <a:pt x="4" y="58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8" y="72"/>
                    <a:pt x="28" y="67"/>
                    <a:pt x="31" y="7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3" name="Freeform 19"/>
            <p:cNvSpPr>
              <a:spLocks/>
            </p:cNvSpPr>
            <p:nvPr/>
          </p:nvSpPr>
          <p:spPr bwMode="auto">
            <a:xfrm>
              <a:off x="1528673" y="2965081"/>
              <a:ext cx="159356" cy="149675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61" y="83"/>
                </a:cxn>
                <a:cxn ang="0">
                  <a:pos x="74" y="78"/>
                </a:cxn>
                <a:cxn ang="0">
                  <a:pos x="87" y="45"/>
                </a:cxn>
                <a:cxn ang="0">
                  <a:pos x="82" y="32"/>
                </a:cxn>
                <a:cxn ang="0">
                  <a:pos x="59" y="22"/>
                </a:cxn>
                <a:cxn ang="0">
                  <a:pos x="56" y="9"/>
                </a:cxn>
                <a:cxn ang="0">
                  <a:pos x="38" y="2"/>
                </a:cxn>
                <a:cxn ang="0">
                  <a:pos x="24" y="7"/>
                </a:cxn>
                <a:cxn ang="0">
                  <a:pos x="13" y="33"/>
                </a:cxn>
                <a:cxn ang="0">
                  <a:pos x="3" y="60"/>
                </a:cxn>
                <a:cxn ang="0">
                  <a:pos x="8" y="73"/>
                </a:cxn>
                <a:cxn ang="0">
                  <a:pos x="26" y="81"/>
                </a:cxn>
                <a:cxn ang="0">
                  <a:pos x="37" y="74"/>
                </a:cxn>
              </a:cxnLst>
              <a:rect l="0" t="0" r="r" b="b"/>
              <a:pathLst>
                <a:path w="90" h="85">
                  <a:moveTo>
                    <a:pt x="37" y="74"/>
                  </a:moveTo>
                  <a:cubicBezTo>
                    <a:pt x="42" y="76"/>
                    <a:pt x="61" y="83"/>
                    <a:pt x="61" y="83"/>
                  </a:cubicBezTo>
                  <a:cubicBezTo>
                    <a:pt x="66" y="85"/>
                    <a:pt x="72" y="83"/>
                    <a:pt x="74" y="78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90" y="40"/>
                    <a:pt x="87" y="34"/>
                    <a:pt x="82" y="32"/>
                  </a:cubicBezTo>
                  <a:cubicBezTo>
                    <a:pt x="82" y="32"/>
                    <a:pt x="63" y="24"/>
                    <a:pt x="59" y="22"/>
                  </a:cubicBezTo>
                  <a:cubicBezTo>
                    <a:pt x="54" y="20"/>
                    <a:pt x="56" y="9"/>
                    <a:pt x="56" y="9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2" y="0"/>
                    <a:pt x="27" y="2"/>
                    <a:pt x="24" y="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3" y="60"/>
                    <a:pt x="3" y="60"/>
                    <a:pt x="3" y="60"/>
                  </a:cubicBezTo>
                  <a:cubicBezTo>
                    <a:pt x="0" y="65"/>
                    <a:pt x="3" y="71"/>
                    <a:pt x="8" y="7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33" y="72"/>
                    <a:pt x="37" y="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4" name="Freeform 20"/>
            <p:cNvSpPr>
              <a:spLocks/>
            </p:cNvSpPr>
            <p:nvPr/>
          </p:nvSpPr>
          <p:spPr bwMode="auto">
            <a:xfrm>
              <a:off x="1587500" y="2784876"/>
              <a:ext cx="127336" cy="135527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62" y="66"/>
                </a:cxn>
                <a:cxn ang="0">
                  <a:pos x="72" y="56"/>
                </a:cxn>
                <a:cxn ang="0">
                  <a:pos x="72" y="21"/>
                </a:cxn>
                <a:cxn ang="0">
                  <a:pos x="62" y="10"/>
                </a:cxn>
                <a:cxn ang="0">
                  <a:pos x="37" y="10"/>
                </a:cxn>
                <a:cxn ang="0">
                  <a:pos x="30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8"/>
                </a:cxn>
                <a:cxn ang="0">
                  <a:pos x="0" y="67"/>
                </a:cxn>
                <a:cxn ang="0">
                  <a:pos x="10" y="77"/>
                </a:cxn>
                <a:cxn ang="0">
                  <a:pos x="30" y="77"/>
                </a:cxn>
                <a:cxn ang="0">
                  <a:pos x="37" y="66"/>
                </a:cxn>
              </a:cxnLst>
              <a:rect l="0" t="0" r="r" b="b"/>
              <a:pathLst>
                <a:path w="72" h="77">
                  <a:moveTo>
                    <a:pt x="37" y="66"/>
                  </a:moveTo>
                  <a:cubicBezTo>
                    <a:pt x="42" y="66"/>
                    <a:pt x="62" y="66"/>
                    <a:pt x="62" y="66"/>
                  </a:cubicBezTo>
                  <a:cubicBezTo>
                    <a:pt x="68" y="66"/>
                    <a:pt x="72" y="62"/>
                    <a:pt x="72" y="56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15"/>
                    <a:pt x="68" y="10"/>
                    <a:pt x="62" y="10"/>
                  </a:cubicBezTo>
                  <a:cubicBezTo>
                    <a:pt x="62" y="10"/>
                    <a:pt x="42" y="10"/>
                    <a:pt x="37" y="10"/>
                  </a:cubicBezTo>
                  <a:cubicBezTo>
                    <a:pt x="32" y="10"/>
                    <a:pt x="30" y="0"/>
                    <a:pt x="3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2"/>
                    <a:pt x="4" y="77"/>
                    <a:pt x="1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2" y="66"/>
                    <a:pt x="37" y="6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5" name="Freeform 21"/>
            <p:cNvSpPr>
              <a:spLocks/>
            </p:cNvSpPr>
            <p:nvPr/>
          </p:nvSpPr>
          <p:spPr bwMode="auto">
            <a:xfrm>
              <a:off x="1528673" y="2588287"/>
              <a:ext cx="159356" cy="151909"/>
            </a:xfrm>
            <a:custGeom>
              <a:avLst/>
              <a:gdLst/>
              <a:ahLst/>
              <a:cxnLst>
                <a:cxn ang="0">
                  <a:pos x="59" y="64"/>
                </a:cxn>
                <a:cxn ang="0">
                  <a:pos x="82" y="54"/>
                </a:cxn>
                <a:cxn ang="0">
                  <a:pos x="87" y="41"/>
                </a:cxn>
                <a:cxn ang="0">
                  <a:pos x="74" y="8"/>
                </a:cxn>
                <a:cxn ang="0">
                  <a:pos x="61" y="2"/>
                </a:cxn>
                <a:cxn ang="0">
                  <a:pos x="37" y="12"/>
                </a:cxn>
                <a:cxn ang="0">
                  <a:pos x="26" y="5"/>
                </a:cxn>
                <a:cxn ang="0">
                  <a:pos x="8" y="13"/>
                </a:cxn>
                <a:cxn ang="0">
                  <a:pos x="3" y="26"/>
                </a:cxn>
                <a:cxn ang="0">
                  <a:pos x="13" y="52"/>
                </a:cxn>
                <a:cxn ang="0">
                  <a:pos x="24" y="78"/>
                </a:cxn>
                <a:cxn ang="0">
                  <a:pos x="38" y="84"/>
                </a:cxn>
                <a:cxn ang="0">
                  <a:pos x="56" y="76"/>
                </a:cxn>
                <a:cxn ang="0">
                  <a:pos x="59" y="64"/>
                </a:cxn>
              </a:cxnLst>
              <a:rect l="0" t="0" r="r" b="b"/>
              <a:pathLst>
                <a:path w="90" h="86">
                  <a:moveTo>
                    <a:pt x="59" y="64"/>
                  </a:moveTo>
                  <a:cubicBezTo>
                    <a:pt x="63" y="62"/>
                    <a:pt x="82" y="54"/>
                    <a:pt x="82" y="54"/>
                  </a:cubicBezTo>
                  <a:cubicBezTo>
                    <a:pt x="87" y="52"/>
                    <a:pt x="90" y="46"/>
                    <a:pt x="87" y="41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2" y="3"/>
                    <a:pt x="66" y="0"/>
                    <a:pt x="61" y="2"/>
                  </a:cubicBezTo>
                  <a:cubicBezTo>
                    <a:pt x="61" y="2"/>
                    <a:pt x="42" y="10"/>
                    <a:pt x="37" y="12"/>
                  </a:cubicBezTo>
                  <a:cubicBezTo>
                    <a:pt x="33" y="14"/>
                    <a:pt x="26" y="5"/>
                    <a:pt x="26" y="5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3" y="15"/>
                    <a:pt x="0" y="21"/>
                    <a:pt x="3" y="26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7" y="84"/>
                    <a:pt x="32" y="86"/>
                    <a:pt x="38" y="84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4" y="65"/>
                    <a:pt x="59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6" name="Freeform 22"/>
            <p:cNvSpPr>
              <a:spLocks/>
            </p:cNvSpPr>
            <p:nvPr/>
          </p:nvSpPr>
          <p:spPr bwMode="auto">
            <a:xfrm>
              <a:off x="1412507" y="2415528"/>
              <a:ext cx="162334" cy="162334"/>
            </a:xfrm>
            <a:custGeom>
              <a:avLst/>
              <a:gdLst/>
              <a:ahLst/>
              <a:cxnLst>
                <a:cxn ang="0">
                  <a:pos x="71" y="61"/>
                </a:cxn>
                <a:cxn ang="0">
                  <a:pos x="88" y="43"/>
                </a:cxn>
                <a:cxn ang="0">
                  <a:pos x="88" y="29"/>
                </a:cxn>
                <a:cxn ang="0">
                  <a:pos x="63" y="4"/>
                </a:cxn>
                <a:cxn ang="0">
                  <a:pos x="49" y="4"/>
                </a:cxn>
                <a:cxn ang="0">
                  <a:pos x="31" y="21"/>
                </a:cxn>
                <a:cxn ang="0">
                  <a:pos x="18" y="19"/>
                </a:cxn>
                <a:cxn ang="0">
                  <a:pos x="4" y="33"/>
                </a:cxn>
                <a:cxn ang="0">
                  <a:pos x="4" y="48"/>
                </a:cxn>
                <a:cxn ang="0">
                  <a:pos x="24" y="68"/>
                </a:cxn>
                <a:cxn ang="0">
                  <a:pos x="45" y="88"/>
                </a:cxn>
                <a:cxn ang="0">
                  <a:pos x="59" y="88"/>
                </a:cxn>
                <a:cxn ang="0">
                  <a:pos x="73" y="74"/>
                </a:cxn>
                <a:cxn ang="0">
                  <a:pos x="71" y="61"/>
                </a:cxn>
              </a:cxnLst>
              <a:rect l="0" t="0" r="r" b="b"/>
              <a:pathLst>
                <a:path w="92" h="92">
                  <a:moveTo>
                    <a:pt x="71" y="61"/>
                  </a:moveTo>
                  <a:cubicBezTo>
                    <a:pt x="74" y="57"/>
                    <a:pt x="88" y="43"/>
                    <a:pt x="88" y="43"/>
                  </a:cubicBezTo>
                  <a:cubicBezTo>
                    <a:pt x="92" y="39"/>
                    <a:pt x="92" y="33"/>
                    <a:pt x="88" y="29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59" y="0"/>
                    <a:pt x="53" y="0"/>
                    <a:pt x="49" y="4"/>
                  </a:cubicBezTo>
                  <a:cubicBezTo>
                    <a:pt x="49" y="4"/>
                    <a:pt x="35" y="18"/>
                    <a:pt x="31" y="21"/>
                  </a:cubicBezTo>
                  <a:cubicBezTo>
                    <a:pt x="28" y="25"/>
                    <a:pt x="18" y="19"/>
                    <a:pt x="18" y="19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0" y="37"/>
                    <a:pt x="0" y="44"/>
                    <a:pt x="4" y="48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9" y="92"/>
                    <a:pt x="55" y="92"/>
                    <a:pt x="59" y="88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73" y="74"/>
                    <a:pt x="67" y="64"/>
                    <a:pt x="71" y="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77" name="Freeform 23"/>
            <p:cNvSpPr>
              <a:spLocks/>
            </p:cNvSpPr>
            <p:nvPr/>
          </p:nvSpPr>
          <p:spPr bwMode="auto">
            <a:xfrm>
              <a:off x="1249428" y="2304575"/>
              <a:ext cx="152654" cy="157122"/>
            </a:xfrm>
            <a:custGeom>
              <a:avLst/>
              <a:gdLst/>
              <a:ahLst/>
              <a:cxnLst>
                <a:cxn ang="0">
                  <a:pos x="74" y="52"/>
                </a:cxn>
                <a:cxn ang="0">
                  <a:pos x="84" y="29"/>
                </a:cxn>
                <a:cxn ang="0">
                  <a:pos x="78" y="15"/>
                </a:cxn>
                <a:cxn ang="0">
                  <a:pos x="45" y="2"/>
                </a:cxn>
                <a:cxn ang="0">
                  <a:pos x="32" y="7"/>
                </a:cxn>
                <a:cxn ang="0">
                  <a:pos x="23" y="30"/>
                </a:cxn>
                <a:cxn ang="0">
                  <a:pos x="10" y="33"/>
                </a:cxn>
                <a:cxn ang="0">
                  <a:pos x="2" y="52"/>
                </a:cxn>
                <a:cxn ang="0">
                  <a:pos x="8" y="65"/>
                </a:cxn>
                <a:cxn ang="0">
                  <a:pos x="34" y="76"/>
                </a:cxn>
                <a:cxn ang="0">
                  <a:pos x="60" y="87"/>
                </a:cxn>
                <a:cxn ang="0">
                  <a:pos x="74" y="81"/>
                </a:cxn>
                <a:cxn ang="0">
                  <a:pos x="81" y="63"/>
                </a:cxn>
                <a:cxn ang="0">
                  <a:pos x="74" y="52"/>
                </a:cxn>
              </a:cxnLst>
              <a:rect l="0" t="0" r="r" b="b"/>
              <a:pathLst>
                <a:path w="86" h="89">
                  <a:moveTo>
                    <a:pt x="74" y="52"/>
                  </a:moveTo>
                  <a:cubicBezTo>
                    <a:pt x="76" y="47"/>
                    <a:pt x="84" y="29"/>
                    <a:pt x="84" y="29"/>
                  </a:cubicBezTo>
                  <a:cubicBezTo>
                    <a:pt x="86" y="23"/>
                    <a:pt x="83" y="18"/>
                    <a:pt x="78" y="15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0" y="0"/>
                    <a:pt x="34" y="2"/>
                    <a:pt x="32" y="7"/>
                  </a:cubicBezTo>
                  <a:cubicBezTo>
                    <a:pt x="32" y="7"/>
                    <a:pt x="25" y="26"/>
                    <a:pt x="23" y="30"/>
                  </a:cubicBezTo>
                  <a:cubicBezTo>
                    <a:pt x="21" y="35"/>
                    <a:pt x="10" y="33"/>
                    <a:pt x="10" y="33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0" y="57"/>
                    <a:pt x="3" y="63"/>
                    <a:pt x="8" y="65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6" y="89"/>
                    <a:pt x="71" y="86"/>
                    <a:pt x="74" y="81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72" y="56"/>
                    <a:pt x="74" y="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78" name="Group 126"/>
          <p:cNvGrpSpPr/>
          <p:nvPr/>
        </p:nvGrpSpPr>
        <p:grpSpPr>
          <a:xfrm>
            <a:off x="3779912" y="4941168"/>
            <a:ext cx="1555997" cy="1553990"/>
            <a:chOff x="560625" y="2276278"/>
            <a:chExt cx="1154211" cy="1152722"/>
          </a:xfrm>
          <a:solidFill>
            <a:srgbClr val="7030A0"/>
          </a:solidFill>
        </p:grpSpPr>
        <p:sp>
          <p:nvSpPr>
            <p:cNvPr id="179" name="Freeform 6"/>
            <p:cNvSpPr>
              <a:spLocks noEditPoints="1"/>
            </p:cNvSpPr>
            <p:nvPr/>
          </p:nvSpPr>
          <p:spPr bwMode="auto">
            <a:xfrm>
              <a:off x="632856" y="2347020"/>
              <a:ext cx="1011238" cy="1011238"/>
            </a:xfrm>
            <a:custGeom>
              <a:avLst/>
              <a:gdLst/>
              <a:ahLst/>
              <a:cxnLst>
                <a:cxn ang="0">
                  <a:pos x="572" y="286"/>
                </a:cxn>
                <a:cxn ang="0">
                  <a:pos x="286" y="573"/>
                </a:cxn>
                <a:cxn ang="0">
                  <a:pos x="0" y="286"/>
                </a:cxn>
                <a:cxn ang="0">
                  <a:pos x="286" y="0"/>
                </a:cxn>
                <a:cxn ang="0">
                  <a:pos x="572" y="286"/>
                </a:cxn>
                <a:cxn ang="0">
                  <a:pos x="286" y="527"/>
                </a:cxn>
                <a:cxn ang="0">
                  <a:pos x="526" y="286"/>
                </a:cxn>
                <a:cxn ang="0">
                  <a:pos x="286" y="46"/>
                </a:cxn>
                <a:cxn ang="0">
                  <a:pos x="46" y="286"/>
                </a:cxn>
                <a:cxn ang="0">
                  <a:pos x="286" y="527"/>
                </a:cxn>
              </a:cxnLst>
              <a:rect l="0" t="0" r="r" b="b"/>
              <a:pathLst>
                <a:path w="572" h="573">
                  <a:moveTo>
                    <a:pt x="572" y="286"/>
                  </a:moveTo>
                  <a:cubicBezTo>
                    <a:pt x="572" y="444"/>
                    <a:pt x="444" y="573"/>
                    <a:pt x="286" y="573"/>
                  </a:cubicBezTo>
                  <a:cubicBezTo>
                    <a:pt x="128" y="573"/>
                    <a:pt x="0" y="444"/>
                    <a:pt x="0" y="286"/>
                  </a:cubicBezTo>
                  <a:cubicBezTo>
                    <a:pt x="0" y="128"/>
                    <a:pt x="128" y="0"/>
                    <a:pt x="286" y="0"/>
                  </a:cubicBezTo>
                  <a:cubicBezTo>
                    <a:pt x="444" y="0"/>
                    <a:pt x="572" y="128"/>
                    <a:pt x="572" y="286"/>
                  </a:cubicBezTo>
                  <a:close/>
                  <a:moveTo>
                    <a:pt x="286" y="527"/>
                  </a:moveTo>
                  <a:cubicBezTo>
                    <a:pt x="419" y="527"/>
                    <a:pt x="526" y="419"/>
                    <a:pt x="526" y="286"/>
                  </a:cubicBezTo>
                  <a:cubicBezTo>
                    <a:pt x="526" y="154"/>
                    <a:pt x="419" y="46"/>
                    <a:pt x="286" y="46"/>
                  </a:cubicBezTo>
                  <a:cubicBezTo>
                    <a:pt x="153" y="46"/>
                    <a:pt x="46" y="154"/>
                    <a:pt x="46" y="286"/>
                  </a:cubicBezTo>
                  <a:cubicBezTo>
                    <a:pt x="46" y="419"/>
                    <a:pt x="153" y="527"/>
                    <a:pt x="286" y="5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80" name="Freeform 8"/>
            <p:cNvSpPr>
              <a:spLocks/>
            </p:cNvSpPr>
            <p:nvPr/>
          </p:nvSpPr>
          <p:spPr bwMode="auto">
            <a:xfrm>
              <a:off x="1069223" y="2276278"/>
              <a:ext cx="136272" cy="126591"/>
            </a:xfrm>
            <a:custGeom>
              <a:avLst/>
              <a:gdLst/>
              <a:ahLst/>
              <a:cxnLst>
                <a:cxn ang="0">
                  <a:pos x="67" y="35"/>
                </a:cxn>
                <a:cxn ang="0">
                  <a:pos x="67" y="10"/>
                </a:cxn>
                <a:cxn ang="0">
                  <a:pos x="57" y="0"/>
                </a:cxn>
                <a:cxn ang="0">
                  <a:pos x="21" y="0"/>
                </a:cxn>
                <a:cxn ang="0">
                  <a:pos x="11" y="10"/>
                </a:cxn>
                <a:cxn ang="0">
                  <a:pos x="11" y="35"/>
                </a:cxn>
                <a:cxn ang="0">
                  <a:pos x="0" y="43"/>
                </a:cxn>
                <a:cxn ang="0">
                  <a:pos x="0" y="62"/>
                </a:cxn>
                <a:cxn ang="0">
                  <a:pos x="10" y="72"/>
                </a:cxn>
                <a:cxn ang="0">
                  <a:pos x="39" y="72"/>
                </a:cxn>
                <a:cxn ang="0">
                  <a:pos x="67" y="72"/>
                </a:cxn>
                <a:cxn ang="0">
                  <a:pos x="77" y="62"/>
                </a:cxn>
                <a:cxn ang="0">
                  <a:pos x="77" y="43"/>
                </a:cxn>
                <a:cxn ang="0">
                  <a:pos x="67" y="35"/>
                </a:cxn>
              </a:cxnLst>
              <a:rect l="0" t="0" r="r" b="b"/>
              <a:pathLst>
                <a:path w="77" h="72">
                  <a:moveTo>
                    <a:pt x="67" y="35"/>
                  </a:moveTo>
                  <a:cubicBezTo>
                    <a:pt x="67" y="30"/>
                    <a:pt x="67" y="10"/>
                    <a:pt x="67" y="10"/>
                  </a:cubicBezTo>
                  <a:cubicBezTo>
                    <a:pt x="67" y="4"/>
                    <a:pt x="62" y="0"/>
                    <a:pt x="5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1" y="4"/>
                    <a:pt x="11" y="10"/>
                  </a:cubicBezTo>
                  <a:cubicBezTo>
                    <a:pt x="11" y="10"/>
                    <a:pt x="11" y="30"/>
                    <a:pt x="11" y="35"/>
                  </a:cubicBezTo>
                  <a:cubicBezTo>
                    <a:pt x="11" y="40"/>
                    <a:pt x="0" y="43"/>
                    <a:pt x="0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8"/>
                    <a:pt x="5" y="72"/>
                    <a:pt x="10" y="72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73" y="72"/>
                    <a:pt x="77" y="68"/>
                    <a:pt x="77" y="62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67" y="40"/>
                    <a:pt x="67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81" name="Freeform 9"/>
            <p:cNvSpPr>
              <a:spLocks/>
            </p:cNvSpPr>
            <p:nvPr/>
          </p:nvSpPr>
          <p:spPr bwMode="auto">
            <a:xfrm>
              <a:off x="874868" y="2304575"/>
              <a:ext cx="151909" cy="157122"/>
            </a:xfrm>
            <a:custGeom>
              <a:avLst/>
              <a:gdLst/>
              <a:ahLst/>
              <a:cxnLst>
                <a:cxn ang="0">
                  <a:pos x="63" y="30"/>
                </a:cxn>
                <a:cxn ang="0">
                  <a:pos x="54" y="7"/>
                </a:cxn>
                <a:cxn ang="0">
                  <a:pos x="40" y="2"/>
                </a:cxn>
                <a:cxn ang="0">
                  <a:pos x="7" y="15"/>
                </a:cxn>
                <a:cxn ang="0">
                  <a:pos x="2" y="29"/>
                </a:cxn>
                <a:cxn ang="0">
                  <a:pos x="12" y="52"/>
                </a:cxn>
                <a:cxn ang="0">
                  <a:pos x="5" y="63"/>
                </a:cxn>
                <a:cxn ang="0">
                  <a:pos x="12" y="81"/>
                </a:cxn>
                <a:cxn ang="0">
                  <a:pos x="25" y="87"/>
                </a:cxn>
                <a:cxn ang="0">
                  <a:pos x="52" y="76"/>
                </a:cxn>
                <a:cxn ang="0">
                  <a:pos x="78" y="65"/>
                </a:cxn>
                <a:cxn ang="0">
                  <a:pos x="83" y="52"/>
                </a:cxn>
                <a:cxn ang="0">
                  <a:pos x="76" y="33"/>
                </a:cxn>
                <a:cxn ang="0">
                  <a:pos x="63" y="30"/>
                </a:cxn>
              </a:cxnLst>
              <a:rect l="0" t="0" r="r" b="b"/>
              <a:pathLst>
                <a:path w="86" h="89">
                  <a:moveTo>
                    <a:pt x="63" y="30"/>
                  </a:moveTo>
                  <a:cubicBezTo>
                    <a:pt x="61" y="26"/>
                    <a:pt x="54" y="7"/>
                    <a:pt x="54" y="7"/>
                  </a:cubicBezTo>
                  <a:cubicBezTo>
                    <a:pt x="51" y="2"/>
                    <a:pt x="45" y="0"/>
                    <a:pt x="40" y="2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2" y="18"/>
                    <a:pt x="0" y="23"/>
                    <a:pt x="2" y="29"/>
                  </a:cubicBezTo>
                  <a:cubicBezTo>
                    <a:pt x="2" y="29"/>
                    <a:pt x="10" y="47"/>
                    <a:pt x="12" y="52"/>
                  </a:cubicBezTo>
                  <a:cubicBezTo>
                    <a:pt x="13" y="56"/>
                    <a:pt x="5" y="63"/>
                    <a:pt x="5" y="63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14" y="86"/>
                    <a:pt x="20" y="89"/>
                    <a:pt x="25" y="87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83" y="63"/>
                    <a:pt x="86" y="57"/>
                    <a:pt x="83" y="52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6" y="33"/>
                    <a:pt x="65" y="35"/>
                    <a:pt x="63" y="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82" name="Freeform 10"/>
            <p:cNvSpPr>
              <a:spLocks/>
            </p:cNvSpPr>
            <p:nvPr/>
          </p:nvSpPr>
          <p:spPr bwMode="auto">
            <a:xfrm>
              <a:off x="699875" y="2415528"/>
              <a:ext cx="163079" cy="162334"/>
            </a:xfrm>
            <a:custGeom>
              <a:avLst/>
              <a:gdLst/>
              <a:ahLst/>
              <a:cxnLst>
                <a:cxn ang="0">
                  <a:pos x="61" y="21"/>
                </a:cxn>
                <a:cxn ang="0">
                  <a:pos x="44" y="4"/>
                </a:cxn>
                <a:cxn ang="0">
                  <a:pos x="30" y="4"/>
                </a:cxn>
                <a:cxn ang="0">
                  <a:pos x="4" y="29"/>
                </a:cxn>
                <a:cxn ang="0">
                  <a:pos x="4" y="43"/>
                </a:cxn>
                <a:cxn ang="0">
                  <a:pos x="22" y="61"/>
                </a:cxn>
                <a:cxn ang="0">
                  <a:pos x="20" y="74"/>
                </a:cxn>
                <a:cxn ang="0">
                  <a:pos x="34" y="88"/>
                </a:cxn>
                <a:cxn ang="0">
                  <a:pos x="48" y="88"/>
                </a:cxn>
                <a:cxn ang="0">
                  <a:pos x="68" y="68"/>
                </a:cxn>
                <a:cxn ang="0">
                  <a:pos x="88" y="48"/>
                </a:cxn>
                <a:cxn ang="0">
                  <a:pos x="88" y="33"/>
                </a:cxn>
                <a:cxn ang="0">
                  <a:pos x="75" y="19"/>
                </a:cxn>
                <a:cxn ang="0">
                  <a:pos x="61" y="21"/>
                </a:cxn>
              </a:cxnLst>
              <a:rect l="0" t="0" r="r" b="b"/>
              <a:pathLst>
                <a:path w="92" h="92">
                  <a:moveTo>
                    <a:pt x="61" y="21"/>
                  </a:moveTo>
                  <a:cubicBezTo>
                    <a:pt x="58" y="18"/>
                    <a:pt x="44" y="4"/>
                    <a:pt x="44" y="4"/>
                  </a:cubicBezTo>
                  <a:cubicBezTo>
                    <a:pt x="40" y="0"/>
                    <a:pt x="33" y="0"/>
                    <a:pt x="30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0" y="33"/>
                    <a:pt x="0" y="39"/>
                    <a:pt x="4" y="43"/>
                  </a:cubicBezTo>
                  <a:cubicBezTo>
                    <a:pt x="4" y="43"/>
                    <a:pt x="19" y="57"/>
                    <a:pt x="22" y="61"/>
                  </a:cubicBezTo>
                  <a:cubicBezTo>
                    <a:pt x="25" y="64"/>
                    <a:pt x="20" y="74"/>
                    <a:pt x="20" y="74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38" y="92"/>
                    <a:pt x="44" y="92"/>
                    <a:pt x="48" y="8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2" y="44"/>
                    <a:pt x="92" y="37"/>
                    <a:pt x="88" y="33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19"/>
                    <a:pt x="65" y="25"/>
                    <a:pt x="61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83" name="Freeform 11"/>
            <p:cNvSpPr>
              <a:spLocks/>
            </p:cNvSpPr>
            <p:nvPr/>
          </p:nvSpPr>
          <p:spPr bwMode="auto">
            <a:xfrm>
              <a:off x="588922" y="2588287"/>
              <a:ext cx="157122" cy="151909"/>
            </a:xfrm>
            <a:custGeom>
              <a:avLst/>
              <a:gdLst/>
              <a:ahLst/>
              <a:cxnLst>
                <a:cxn ang="0">
                  <a:pos x="52" y="12"/>
                </a:cxn>
                <a:cxn ang="0">
                  <a:pos x="29" y="2"/>
                </a:cxn>
                <a:cxn ang="0">
                  <a:pos x="16" y="8"/>
                </a:cxn>
                <a:cxn ang="0">
                  <a:pos x="2" y="41"/>
                </a:cxn>
                <a:cxn ang="0">
                  <a:pos x="8" y="54"/>
                </a:cxn>
                <a:cxn ang="0">
                  <a:pos x="31" y="64"/>
                </a:cxn>
                <a:cxn ang="0">
                  <a:pos x="34" y="76"/>
                </a:cxn>
                <a:cxn ang="0">
                  <a:pos x="52" y="84"/>
                </a:cxn>
                <a:cxn ang="0">
                  <a:pos x="65" y="78"/>
                </a:cxn>
                <a:cxn ang="0">
                  <a:pos x="76" y="52"/>
                </a:cxn>
                <a:cxn ang="0">
                  <a:pos x="87" y="26"/>
                </a:cxn>
                <a:cxn ang="0">
                  <a:pos x="82" y="13"/>
                </a:cxn>
                <a:cxn ang="0">
                  <a:pos x="63" y="5"/>
                </a:cxn>
                <a:cxn ang="0">
                  <a:pos x="52" y="12"/>
                </a:cxn>
              </a:cxnLst>
              <a:rect l="0" t="0" r="r" b="b"/>
              <a:pathLst>
                <a:path w="89" h="86">
                  <a:moveTo>
                    <a:pt x="52" y="12"/>
                  </a:moveTo>
                  <a:cubicBezTo>
                    <a:pt x="48" y="10"/>
                    <a:pt x="29" y="2"/>
                    <a:pt x="29" y="2"/>
                  </a:cubicBezTo>
                  <a:cubicBezTo>
                    <a:pt x="24" y="0"/>
                    <a:pt x="18" y="3"/>
                    <a:pt x="16" y="8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0" y="46"/>
                    <a:pt x="3" y="52"/>
                    <a:pt x="8" y="54"/>
                  </a:cubicBezTo>
                  <a:cubicBezTo>
                    <a:pt x="8" y="54"/>
                    <a:pt x="26" y="62"/>
                    <a:pt x="31" y="64"/>
                  </a:cubicBezTo>
                  <a:cubicBezTo>
                    <a:pt x="35" y="65"/>
                    <a:pt x="34" y="76"/>
                    <a:pt x="34" y="76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7" y="86"/>
                    <a:pt x="63" y="84"/>
                    <a:pt x="65" y="78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9" y="21"/>
                    <a:pt x="87" y="15"/>
                    <a:pt x="82" y="13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57" y="14"/>
                    <a:pt x="52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84" name="Freeform 12"/>
            <p:cNvSpPr>
              <a:spLocks/>
            </p:cNvSpPr>
            <p:nvPr/>
          </p:nvSpPr>
          <p:spPr bwMode="auto">
            <a:xfrm>
              <a:off x="560625" y="2784876"/>
              <a:ext cx="128825" cy="135527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10" y="10"/>
                </a:cxn>
                <a:cxn ang="0">
                  <a:pos x="0" y="21"/>
                </a:cxn>
                <a:cxn ang="0">
                  <a:pos x="0" y="56"/>
                </a:cxn>
                <a:cxn ang="0">
                  <a:pos x="10" y="66"/>
                </a:cxn>
                <a:cxn ang="0">
                  <a:pos x="35" y="66"/>
                </a:cxn>
                <a:cxn ang="0">
                  <a:pos x="43" y="77"/>
                </a:cxn>
                <a:cxn ang="0">
                  <a:pos x="63" y="77"/>
                </a:cxn>
                <a:cxn ang="0">
                  <a:pos x="73" y="67"/>
                </a:cxn>
                <a:cxn ang="0">
                  <a:pos x="73" y="38"/>
                </a:cxn>
                <a:cxn ang="0">
                  <a:pos x="73" y="10"/>
                </a:cxn>
                <a:cxn ang="0">
                  <a:pos x="63" y="0"/>
                </a:cxn>
                <a:cxn ang="0">
                  <a:pos x="43" y="0"/>
                </a:cxn>
                <a:cxn ang="0">
                  <a:pos x="35" y="10"/>
                </a:cxn>
              </a:cxnLst>
              <a:rect l="0" t="0" r="r" b="b"/>
              <a:pathLst>
                <a:path w="73" h="77">
                  <a:moveTo>
                    <a:pt x="35" y="10"/>
                  </a:moveTo>
                  <a:cubicBezTo>
                    <a:pt x="30" y="10"/>
                    <a:pt x="10" y="10"/>
                    <a:pt x="10" y="10"/>
                  </a:cubicBezTo>
                  <a:cubicBezTo>
                    <a:pt x="5" y="10"/>
                    <a:pt x="0" y="15"/>
                    <a:pt x="0" y="21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2"/>
                    <a:pt x="5" y="66"/>
                    <a:pt x="10" y="66"/>
                  </a:cubicBezTo>
                  <a:cubicBezTo>
                    <a:pt x="10" y="66"/>
                    <a:pt x="30" y="66"/>
                    <a:pt x="35" y="66"/>
                  </a:cubicBezTo>
                  <a:cubicBezTo>
                    <a:pt x="40" y="66"/>
                    <a:pt x="43" y="77"/>
                    <a:pt x="4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8" y="77"/>
                    <a:pt x="73" y="72"/>
                    <a:pt x="73" y="67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4"/>
                    <a:pt x="68" y="0"/>
                    <a:pt x="6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0" y="10"/>
                    <a:pt x="35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85" name="Freeform 13"/>
            <p:cNvSpPr>
              <a:spLocks/>
            </p:cNvSpPr>
            <p:nvPr/>
          </p:nvSpPr>
          <p:spPr bwMode="auto">
            <a:xfrm>
              <a:off x="588922" y="2965081"/>
              <a:ext cx="157122" cy="14967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8" y="32"/>
                </a:cxn>
                <a:cxn ang="0">
                  <a:pos x="2" y="45"/>
                </a:cxn>
                <a:cxn ang="0">
                  <a:pos x="16" y="78"/>
                </a:cxn>
                <a:cxn ang="0">
                  <a:pos x="29" y="83"/>
                </a:cxn>
                <a:cxn ang="0">
                  <a:pos x="52" y="74"/>
                </a:cxn>
                <a:cxn ang="0">
                  <a:pos x="63" y="81"/>
                </a:cxn>
                <a:cxn ang="0">
                  <a:pos x="82" y="73"/>
                </a:cxn>
                <a:cxn ang="0">
                  <a:pos x="87" y="60"/>
                </a:cxn>
                <a:cxn ang="0">
                  <a:pos x="76" y="33"/>
                </a:cxn>
                <a:cxn ang="0">
                  <a:pos x="65" y="7"/>
                </a:cxn>
                <a:cxn ang="0">
                  <a:pos x="52" y="2"/>
                </a:cxn>
                <a:cxn ang="0">
                  <a:pos x="34" y="9"/>
                </a:cxn>
                <a:cxn ang="0">
                  <a:pos x="31" y="22"/>
                </a:cxn>
              </a:cxnLst>
              <a:rect l="0" t="0" r="r" b="b"/>
              <a:pathLst>
                <a:path w="89" h="85">
                  <a:moveTo>
                    <a:pt x="31" y="22"/>
                  </a:moveTo>
                  <a:cubicBezTo>
                    <a:pt x="26" y="24"/>
                    <a:pt x="8" y="32"/>
                    <a:pt x="8" y="32"/>
                  </a:cubicBezTo>
                  <a:cubicBezTo>
                    <a:pt x="3" y="34"/>
                    <a:pt x="0" y="40"/>
                    <a:pt x="2" y="45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8" y="83"/>
                    <a:pt x="24" y="85"/>
                    <a:pt x="29" y="83"/>
                  </a:cubicBezTo>
                  <a:cubicBezTo>
                    <a:pt x="29" y="83"/>
                    <a:pt x="48" y="76"/>
                    <a:pt x="52" y="74"/>
                  </a:cubicBezTo>
                  <a:cubicBezTo>
                    <a:pt x="57" y="72"/>
                    <a:pt x="63" y="81"/>
                    <a:pt x="63" y="81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7" y="71"/>
                    <a:pt x="89" y="65"/>
                    <a:pt x="87" y="60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65" y="7"/>
                    <a:pt x="65" y="7"/>
                    <a:pt x="65" y="7"/>
                  </a:cubicBezTo>
                  <a:cubicBezTo>
                    <a:pt x="63" y="2"/>
                    <a:pt x="57" y="0"/>
                    <a:pt x="52" y="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4" y="9"/>
                    <a:pt x="35" y="20"/>
                    <a:pt x="31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86" name="Freeform 14"/>
            <p:cNvSpPr>
              <a:spLocks/>
            </p:cNvSpPr>
            <p:nvPr/>
          </p:nvSpPr>
          <p:spPr bwMode="auto">
            <a:xfrm>
              <a:off x="699875" y="3127416"/>
              <a:ext cx="163079" cy="162334"/>
            </a:xfrm>
            <a:custGeom>
              <a:avLst/>
              <a:gdLst/>
              <a:ahLst/>
              <a:cxnLst>
                <a:cxn ang="0">
                  <a:pos x="22" y="31"/>
                </a:cxn>
                <a:cxn ang="0">
                  <a:pos x="4" y="48"/>
                </a:cxn>
                <a:cxn ang="0">
                  <a:pos x="4" y="63"/>
                </a:cxn>
                <a:cxn ang="0">
                  <a:pos x="30" y="88"/>
                </a:cxn>
                <a:cxn ang="0">
                  <a:pos x="44" y="88"/>
                </a:cxn>
                <a:cxn ang="0">
                  <a:pos x="62" y="70"/>
                </a:cxn>
                <a:cxn ang="0">
                  <a:pos x="75" y="72"/>
                </a:cxn>
                <a:cxn ang="0">
                  <a:pos x="88" y="58"/>
                </a:cxn>
                <a:cxn ang="0">
                  <a:pos x="88" y="44"/>
                </a:cxn>
                <a:cxn ang="0">
                  <a:pos x="68" y="24"/>
                </a:cxn>
                <a:cxn ang="0">
                  <a:pos x="48" y="4"/>
                </a:cxn>
                <a:cxn ang="0">
                  <a:pos x="34" y="4"/>
                </a:cxn>
                <a:cxn ang="0">
                  <a:pos x="20" y="18"/>
                </a:cxn>
                <a:cxn ang="0">
                  <a:pos x="22" y="31"/>
                </a:cxn>
              </a:cxnLst>
              <a:rect l="0" t="0" r="r" b="b"/>
              <a:pathLst>
                <a:path w="92" h="92">
                  <a:moveTo>
                    <a:pt x="22" y="31"/>
                  </a:moveTo>
                  <a:cubicBezTo>
                    <a:pt x="19" y="34"/>
                    <a:pt x="4" y="48"/>
                    <a:pt x="4" y="48"/>
                  </a:cubicBezTo>
                  <a:cubicBezTo>
                    <a:pt x="0" y="52"/>
                    <a:pt x="0" y="59"/>
                    <a:pt x="4" y="63"/>
                  </a:cubicBezTo>
                  <a:cubicBezTo>
                    <a:pt x="30" y="88"/>
                    <a:pt x="30" y="88"/>
                    <a:pt x="30" y="88"/>
                  </a:cubicBezTo>
                  <a:cubicBezTo>
                    <a:pt x="33" y="92"/>
                    <a:pt x="40" y="92"/>
                    <a:pt x="44" y="88"/>
                  </a:cubicBezTo>
                  <a:cubicBezTo>
                    <a:pt x="44" y="88"/>
                    <a:pt x="58" y="74"/>
                    <a:pt x="62" y="70"/>
                  </a:cubicBezTo>
                  <a:cubicBezTo>
                    <a:pt x="65" y="67"/>
                    <a:pt x="75" y="72"/>
                    <a:pt x="75" y="72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92" y="54"/>
                    <a:pt x="92" y="48"/>
                    <a:pt x="88" y="44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4" y="0"/>
                    <a:pt x="38" y="0"/>
                    <a:pt x="34" y="4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6" y="27"/>
                    <a:pt x="22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87" name="Freeform 15"/>
            <p:cNvSpPr>
              <a:spLocks/>
            </p:cNvSpPr>
            <p:nvPr/>
          </p:nvSpPr>
          <p:spPr bwMode="auto">
            <a:xfrm>
              <a:off x="874868" y="3243581"/>
              <a:ext cx="151909" cy="157122"/>
            </a:xfrm>
            <a:custGeom>
              <a:avLst/>
              <a:gdLst/>
              <a:ahLst/>
              <a:cxnLst>
                <a:cxn ang="0">
                  <a:pos x="12" y="37"/>
                </a:cxn>
                <a:cxn ang="0">
                  <a:pos x="2" y="60"/>
                </a:cxn>
                <a:cxn ang="0">
                  <a:pos x="7" y="73"/>
                </a:cxn>
                <a:cxn ang="0">
                  <a:pos x="40" y="87"/>
                </a:cxn>
                <a:cxn ang="0">
                  <a:pos x="54" y="81"/>
                </a:cxn>
                <a:cxn ang="0">
                  <a:pos x="63" y="58"/>
                </a:cxn>
                <a:cxn ang="0">
                  <a:pos x="76" y="55"/>
                </a:cxn>
                <a:cxn ang="0">
                  <a:pos x="83" y="37"/>
                </a:cxn>
                <a:cxn ang="0">
                  <a:pos x="78" y="24"/>
                </a:cxn>
                <a:cxn ang="0">
                  <a:pos x="52" y="13"/>
                </a:cxn>
                <a:cxn ang="0">
                  <a:pos x="25" y="2"/>
                </a:cxn>
                <a:cxn ang="0">
                  <a:pos x="12" y="7"/>
                </a:cxn>
                <a:cxn ang="0">
                  <a:pos x="5" y="26"/>
                </a:cxn>
                <a:cxn ang="0">
                  <a:pos x="12" y="37"/>
                </a:cxn>
              </a:cxnLst>
              <a:rect l="0" t="0" r="r" b="b"/>
              <a:pathLst>
                <a:path w="86" h="89">
                  <a:moveTo>
                    <a:pt x="12" y="37"/>
                  </a:moveTo>
                  <a:cubicBezTo>
                    <a:pt x="10" y="41"/>
                    <a:pt x="2" y="60"/>
                    <a:pt x="2" y="60"/>
                  </a:cubicBezTo>
                  <a:cubicBezTo>
                    <a:pt x="0" y="65"/>
                    <a:pt x="2" y="71"/>
                    <a:pt x="7" y="73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5" y="89"/>
                    <a:pt x="51" y="87"/>
                    <a:pt x="54" y="81"/>
                  </a:cubicBezTo>
                  <a:cubicBezTo>
                    <a:pt x="54" y="81"/>
                    <a:pt x="61" y="63"/>
                    <a:pt x="63" y="58"/>
                  </a:cubicBezTo>
                  <a:cubicBezTo>
                    <a:pt x="65" y="54"/>
                    <a:pt x="76" y="55"/>
                    <a:pt x="76" y="55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6" y="32"/>
                    <a:pt x="83" y="26"/>
                    <a:pt x="78" y="24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0" y="0"/>
                    <a:pt x="14" y="2"/>
                    <a:pt x="12" y="7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13" y="32"/>
                    <a:pt x="12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88" name="Freeform 16"/>
            <p:cNvSpPr>
              <a:spLocks/>
            </p:cNvSpPr>
            <p:nvPr/>
          </p:nvSpPr>
          <p:spPr bwMode="auto">
            <a:xfrm>
              <a:off x="1069223" y="3300175"/>
              <a:ext cx="136272" cy="128825"/>
            </a:xfrm>
            <a:custGeom>
              <a:avLst/>
              <a:gdLst/>
              <a:ahLst/>
              <a:cxnLst>
                <a:cxn ang="0">
                  <a:pos x="11" y="38"/>
                </a:cxn>
                <a:cxn ang="0">
                  <a:pos x="11" y="63"/>
                </a:cxn>
                <a:cxn ang="0">
                  <a:pos x="21" y="73"/>
                </a:cxn>
                <a:cxn ang="0">
                  <a:pos x="57" y="73"/>
                </a:cxn>
                <a:cxn ang="0">
                  <a:pos x="67" y="63"/>
                </a:cxn>
                <a:cxn ang="0">
                  <a:pos x="67" y="38"/>
                </a:cxn>
                <a:cxn ang="0">
                  <a:pos x="77" y="30"/>
                </a:cxn>
                <a:cxn ang="0">
                  <a:pos x="77" y="10"/>
                </a:cxn>
                <a:cxn ang="0">
                  <a:pos x="67" y="0"/>
                </a:cxn>
                <a:cxn ang="0">
                  <a:pos x="39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1" y="38"/>
                </a:cxn>
              </a:cxnLst>
              <a:rect l="0" t="0" r="r" b="b"/>
              <a:pathLst>
                <a:path w="77" h="73">
                  <a:moveTo>
                    <a:pt x="11" y="38"/>
                  </a:moveTo>
                  <a:cubicBezTo>
                    <a:pt x="11" y="43"/>
                    <a:pt x="11" y="63"/>
                    <a:pt x="11" y="63"/>
                  </a:cubicBezTo>
                  <a:cubicBezTo>
                    <a:pt x="11" y="68"/>
                    <a:pt x="15" y="73"/>
                    <a:pt x="21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62" y="73"/>
                    <a:pt x="67" y="68"/>
                    <a:pt x="67" y="63"/>
                  </a:cubicBezTo>
                  <a:cubicBezTo>
                    <a:pt x="67" y="63"/>
                    <a:pt x="67" y="43"/>
                    <a:pt x="67" y="38"/>
                  </a:cubicBezTo>
                  <a:cubicBezTo>
                    <a:pt x="67" y="33"/>
                    <a:pt x="77" y="30"/>
                    <a:pt x="77" y="30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5"/>
                    <a:pt x="73" y="0"/>
                    <a:pt x="6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1" y="33"/>
                    <a:pt x="11" y="3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89" name="Freeform 17"/>
            <p:cNvSpPr>
              <a:spLocks/>
            </p:cNvSpPr>
            <p:nvPr/>
          </p:nvSpPr>
          <p:spPr bwMode="auto">
            <a:xfrm>
              <a:off x="1249428" y="3243581"/>
              <a:ext cx="152654" cy="157122"/>
            </a:xfrm>
            <a:custGeom>
              <a:avLst/>
              <a:gdLst/>
              <a:ahLst/>
              <a:cxnLst>
                <a:cxn ang="0">
                  <a:pos x="23" y="58"/>
                </a:cxn>
                <a:cxn ang="0">
                  <a:pos x="32" y="81"/>
                </a:cxn>
                <a:cxn ang="0">
                  <a:pos x="45" y="87"/>
                </a:cxn>
                <a:cxn ang="0">
                  <a:pos x="78" y="73"/>
                </a:cxn>
                <a:cxn ang="0">
                  <a:pos x="84" y="60"/>
                </a:cxn>
                <a:cxn ang="0">
                  <a:pos x="74" y="37"/>
                </a:cxn>
                <a:cxn ang="0">
                  <a:pos x="81" y="26"/>
                </a:cxn>
                <a:cxn ang="0">
                  <a:pos x="74" y="7"/>
                </a:cxn>
                <a:cxn ang="0">
                  <a:pos x="60" y="2"/>
                </a:cxn>
                <a:cxn ang="0">
                  <a:pos x="34" y="13"/>
                </a:cxn>
                <a:cxn ang="0">
                  <a:pos x="8" y="24"/>
                </a:cxn>
                <a:cxn ang="0">
                  <a:pos x="2" y="37"/>
                </a:cxn>
                <a:cxn ang="0">
                  <a:pos x="10" y="55"/>
                </a:cxn>
                <a:cxn ang="0">
                  <a:pos x="23" y="58"/>
                </a:cxn>
              </a:cxnLst>
              <a:rect l="0" t="0" r="r" b="b"/>
              <a:pathLst>
                <a:path w="86" h="89">
                  <a:moveTo>
                    <a:pt x="23" y="58"/>
                  </a:moveTo>
                  <a:cubicBezTo>
                    <a:pt x="24" y="63"/>
                    <a:pt x="32" y="81"/>
                    <a:pt x="32" y="81"/>
                  </a:cubicBezTo>
                  <a:cubicBezTo>
                    <a:pt x="34" y="87"/>
                    <a:pt x="40" y="89"/>
                    <a:pt x="45" y="8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83" y="71"/>
                    <a:pt x="86" y="65"/>
                    <a:pt x="84" y="60"/>
                  </a:cubicBezTo>
                  <a:cubicBezTo>
                    <a:pt x="84" y="60"/>
                    <a:pt x="76" y="41"/>
                    <a:pt x="74" y="37"/>
                  </a:cubicBezTo>
                  <a:cubicBezTo>
                    <a:pt x="72" y="32"/>
                    <a:pt x="81" y="26"/>
                    <a:pt x="81" y="2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1" y="2"/>
                    <a:pt x="66" y="0"/>
                    <a:pt x="60" y="2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3" y="26"/>
                    <a:pt x="0" y="32"/>
                    <a:pt x="2" y="37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21" y="54"/>
                    <a:pt x="23" y="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90" name="Freeform 18"/>
            <p:cNvSpPr>
              <a:spLocks/>
            </p:cNvSpPr>
            <p:nvPr/>
          </p:nvSpPr>
          <p:spPr bwMode="auto">
            <a:xfrm>
              <a:off x="1412507" y="3127416"/>
              <a:ext cx="162334" cy="162334"/>
            </a:xfrm>
            <a:custGeom>
              <a:avLst/>
              <a:gdLst/>
              <a:ahLst/>
              <a:cxnLst>
                <a:cxn ang="0">
                  <a:pos x="31" y="70"/>
                </a:cxn>
                <a:cxn ang="0">
                  <a:pos x="49" y="88"/>
                </a:cxn>
                <a:cxn ang="0">
                  <a:pos x="63" y="88"/>
                </a:cxn>
                <a:cxn ang="0">
                  <a:pos x="88" y="63"/>
                </a:cxn>
                <a:cxn ang="0">
                  <a:pos x="88" y="48"/>
                </a:cxn>
                <a:cxn ang="0">
                  <a:pos x="71" y="31"/>
                </a:cxn>
                <a:cxn ang="0">
                  <a:pos x="73" y="18"/>
                </a:cxn>
                <a:cxn ang="0">
                  <a:pos x="59" y="4"/>
                </a:cxn>
                <a:cxn ang="0">
                  <a:pos x="45" y="4"/>
                </a:cxn>
                <a:cxn ang="0">
                  <a:pos x="24" y="24"/>
                </a:cxn>
                <a:cxn ang="0">
                  <a:pos x="4" y="44"/>
                </a:cxn>
                <a:cxn ang="0">
                  <a:pos x="4" y="58"/>
                </a:cxn>
                <a:cxn ang="0">
                  <a:pos x="18" y="72"/>
                </a:cxn>
                <a:cxn ang="0">
                  <a:pos x="31" y="70"/>
                </a:cxn>
              </a:cxnLst>
              <a:rect l="0" t="0" r="r" b="b"/>
              <a:pathLst>
                <a:path w="92" h="92">
                  <a:moveTo>
                    <a:pt x="31" y="70"/>
                  </a:moveTo>
                  <a:cubicBezTo>
                    <a:pt x="35" y="74"/>
                    <a:pt x="49" y="88"/>
                    <a:pt x="49" y="88"/>
                  </a:cubicBezTo>
                  <a:cubicBezTo>
                    <a:pt x="53" y="92"/>
                    <a:pt x="59" y="92"/>
                    <a:pt x="63" y="88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92" y="59"/>
                    <a:pt x="92" y="52"/>
                    <a:pt x="88" y="48"/>
                  </a:cubicBezTo>
                  <a:cubicBezTo>
                    <a:pt x="88" y="48"/>
                    <a:pt x="74" y="34"/>
                    <a:pt x="71" y="31"/>
                  </a:cubicBezTo>
                  <a:cubicBezTo>
                    <a:pt x="67" y="27"/>
                    <a:pt x="73" y="18"/>
                    <a:pt x="73" y="18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5" y="0"/>
                    <a:pt x="49" y="0"/>
                    <a:pt x="45" y="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0" y="48"/>
                    <a:pt x="0" y="54"/>
                    <a:pt x="4" y="58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8" y="72"/>
                    <a:pt x="28" y="67"/>
                    <a:pt x="31" y="7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91" name="Freeform 19"/>
            <p:cNvSpPr>
              <a:spLocks/>
            </p:cNvSpPr>
            <p:nvPr/>
          </p:nvSpPr>
          <p:spPr bwMode="auto">
            <a:xfrm>
              <a:off x="1528673" y="2965081"/>
              <a:ext cx="159356" cy="149675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61" y="83"/>
                </a:cxn>
                <a:cxn ang="0">
                  <a:pos x="74" y="78"/>
                </a:cxn>
                <a:cxn ang="0">
                  <a:pos x="87" y="45"/>
                </a:cxn>
                <a:cxn ang="0">
                  <a:pos x="82" y="32"/>
                </a:cxn>
                <a:cxn ang="0">
                  <a:pos x="59" y="22"/>
                </a:cxn>
                <a:cxn ang="0">
                  <a:pos x="56" y="9"/>
                </a:cxn>
                <a:cxn ang="0">
                  <a:pos x="38" y="2"/>
                </a:cxn>
                <a:cxn ang="0">
                  <a:pos x="24" y="7"/>
                </a:cxn>
                <a:cxn ang="0">
                  <a:pos x="13" y="33"/>
                </a:cxn>
                <a:cxn ang="0">
                  <a:pos x="3" y="60"/>
                </a:cxn>
                <a:cxn ang="0">
                  <a:pos x="8" y="73"/>
                </a:cxn>
                <a:cxn ang="0">
                  <a:pos x="26" y="81"/>
                </a:cxn>
                <a:cxn ang="0">
                  <a:pos x="37" y="74"/>
                </a:cxn>
              </a:cxnLst>
              <a:rect l="0" t="0" r="r" b="b"/>
              <a:pathLst>
                <a:path w="90" h="85">
                  <a:moveTo>
                    <a:pt x="37" y="74"/>
                  </a:moveTo>
                  <a:cubicBezTo>
                    <a:pt x="42" y="76"/>
                    <a:pt x="61" y="83"/>
                    <a:pt x="61" y="83"/>
                  </a:cubicBezTo>
                  <a:cubicBezTo>
                    <a:pt x="66" y="85"/>
                    <a:pt x="72" y="83"/>
                    <a:pt x="74" y="78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90" y="40"/>
                    <a:pt x="87" y="34"/>
                    <a:pt x="82" y="32"/>
                  </a:cubicBezTo>
                  <a:cubicBezTo>
                    <a:pt x="82" y="32"/>
                    <a:pt x="63" y="24"/>
                    <a:pt x="59" y="22"/>
                  </a:cubicBezTo>
                  <a:cubicBezTo>
                    <a:pt x="54" y="20"/>
                    <a:pt x="56" y="9"/>
                    <a:pt x="56" y="9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2" y="0"/>
                    <a:pt x="27" y="2"/>
                    <a:pt x="24" y="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3" y="60"/>
                    <a:pt x="3" y="60"/>
                    <a:pt x="3" y="60"/>
                  </a:cubicBezTo>
                  <a:cubicBezTo>
                    <a:pt x="0" y="65"/>
                    <a:pt x="3" y="71"/>
                    <a:pt x="8" y="7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33" y="72"/>
                    <a:pt x="37" y="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92" name="Freeform 20"/>
            <p:cNvSpPr>
              <a:spLocks/>
            </p:cNvSpPr>
            <p:nvPr/>
          </p:nvSpPr>
          <p:spPr bwMode="auto">
            <a:xfrm>
              <a:off x="1587500" y="2784876"/>
              <a:ext cx="127336" cy="135527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62" y="66"/>
                </a:cxn>
                <a:cxn ang="0">
                  <a:pos x="72" y="56"/>
                </a:cxn>
                <a:cxn ang="0">
                  <a:pos x="72" y="21"/>
                </a:cxn>
                <a:cxn ang="0">
                  <a:pos x="62" y="10"/>
                </a:cxn>
                <a:cxn ang="0">
                  <a:pos x="37" y="10"/>
                </a:cxn>
                <a:cxn ang="0">
                  <a:pos x="30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8"/>
                </a:cxn>
                <a:cxn ang="0">
                  <a:pos x="0" y="67"/>
                </a:cxn>
                <a:cxn ang="0">
                  <a:pos x="10" y="77"/>
                </a:cxn>
                <a:cxn ang="0">
                  <a:pos x="30" y="77"/>
                </a:cxn>
                <a:cxn ang="0">
                  <a:pos x="37" y="66"/>
                </a:cxn>
              </a:cxnLst>
              <a:rect l="0" t="0" r="r" b="b"/>
              <a:pathLst>
                <a:path w="72" h="77">
                  <a:moveTo>
                    <a:pt x="37" y="66"/>
                  </a:moveTo>
                  <a:cubicBezTo>
                    <a:pt x="42" y="66"/>
                    <a:pt x="62" y="66"/>
                    <a:pt x="62" y="66"/>
                  </a:cubicBezTo>
                  <a:cubicBezTo>
                    <a:pt x="68" y="66"/>
                    <a:pt x="72" y="62"/>
                    <a:pt x="72" y="56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15"/>
                    <a:pt x="68" y="10"/>
                    <a:pt x="62" y="10"/>
                  </a:cubicBezTo>
                  <a:cubicBezTo>
                    <a:pt x="62" y="10"/>
                    <a:pt x="42" y="10"/>
                    <a:pt x="37" y="10"/>
                  </a:cubicBezTo>
                  <a:cubicBezTo>
                    <a:pt x="32" y="10"/>
                    <a:pt x="30" y="0"/>
                    <a:pt x="3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2"/>
                    <a:pt x="4" y="77"/>
                    <a:pt x="1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2" y="66"/>
                    <a:pt x="37" y="6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93" name="Freeform 21"/>
            <p:cNvSpPr>
              <a:spLocks/>
            </p:cNvSpPr>
            <p:nvPr/>
          </p:nvSpPr>
          <p:spPr bwMode="auto">
            <a:xfrm>
              <a:off x="1528673" y="2588287"/>
              <a:ext cx="159356" cy="151909"/>
            </a:xfrm>
            <a:custGeom>
              <a:avLst/>
              <a:gdLst/>
              <a:ahLst/>
              <a:cxnLst>
                <a:cxn ang="0">
                  <a:pos x="59" y="64"/>
                </a:cxn>
                <a:cxn ang="0">
                  <a:pos x="82" y="54"/>
                </a:cxn>
                <a:cxn ang="0">
                  <a:pos x="87" y="41"/>
                </a:cxn>
                <a:cxn ang="0">
                  <a:pos x="74" y="8"/>
                </a:cxn>
                <a:cxn ang="0">
                  <a:pos x="61" y="2"/>
                </a:cxn>
                <a:cxn ang="0">
                  <a:pos x="37" y="12"/>
                </a:cxn>
                <a:cxn ang="0">
                  <a:pos x="26" y="5"/>
                </a:cxn>
                <a:cxn ang="0">
                  <a:pos x="8" y="13"/>
                </a:cxn>
                <a:cxn ang="0">
                  <a:pos x="3" y="26"/>
                </a:cxn>
                <a:cxn ang="0">
                  <a:pos x="13" y="52"/>
                </a:cxn>
                <a:cxn ang="0">
                  <a:pos x="24" y="78"/>
                </a:cxn>
                <a:cxn ang="0">
                  <a:pos x="38" y="84"/>
                </a:cxn>
                <a:cxn ang="0">
                  <a:pos x="56" y="76"/>
                </a:cxn>
                <a:cxn ang="0">
                  <a:pos x="59" y="64"/>
                </a:cxn>
              </a:cxnLst>
              <a:rect l="0" t="0" r="r" b="b"/>
              <a:pathLst>
                <a:path w="90" h="86">
                  <a:moveTo>
                    <a:pt x="59" y="64"/>
                  </a:moveTo>
                  <a:cubicBezTo>
                    <a:pt x="63" y="62"/>
                    <a:pt x="82" y="54"/>
                    <a:pt x="82" y="54"/>
                  </a:cubicBezTo>
                  <a:cubicBezTo>
                    <a:pt x="87" y="52"/>
                    <a:pt x="90" y="46"/>
                    <a:pt x="87" y="41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2" y="3"/>
                    <a:pt x="66" y="0"/>
                    <a:pt x="61" y="2"/>
                  </a:cubicBezTo>
                  <a:cubicBezTo>
                    <a:pt x="61" y="2"/>
                    <a:pt x="42" y="10"/>
                    <a:pt x="37" y="12"/>
                  </a:cubicBezTo>
                  <a:cubicBezTo>
                    <a:pt x="33" y="14"/>
                    <a:pt x="26" y="5"/>
                    <a:pt x="26" y="5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3" y="15"/>
                    <a:pt x="0" y="21"/>
                    <a:pt x="3" y="26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7" y="84"/>
                    <a:pt x="32" y="86"/>
                    <a:pt x="38" y="84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4" y="65"/>
                    <a:pt x="59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94" name="Freeform 22"/>
            <p:cNvSpPr>
              <a:spLocks/>
            </p:cNvSpPr>
            <p:nvPr/>
          </p:nvSpPr>
          <p:spPr bwMode="auto">
            <a:xfrm>
              <a:off x="1412507" y="2415528"/>
              <a:ext cx="162334" cy="162334"/>
            </a:xfrm>
            <a:custGeom>
              <a:avLst/>
              <a:gdLst/>
              <a:ahLst/>
              <a:cxnLst>
                <a:cxn ang="0">
                  <a:pos x="71" y="61"/>
                </a:cxn>
                <a:cxn ang="0">
                  <a:pos x="88" y="43"/>
                </a:cxn>
                <a:cxn ang="0">
                  <a:pos x="88" y="29"/>
                </a:cxn>
                <a:cxn ang="0">
                  <a:pos x="63" y="4"/>
                </a:cxn>
                <a:cxn ang="0">
                  <a:pos x="49" y="4"/>
                </a:cxn>
                <a:cxn ang="0">
                  <a:pos x="31" y="21"/>
                </a:cxn>
                <a:cxn ang="0">
                  <a:pos x="18" y="19"/>
                </a:cxn>
                <a:cxn ang="0">
                  <a:pos x="4" y="33"/>
                </a:cxn>
                <a:cxn ang="0">
                  <a:pos x="4" y="48"/>
                </a:cxn>
                <a:cxn ang="0">
                  <a:pos x="24" y="68"/>
                </a:cxn>
                <a:cxn ang="0">
                  <a:pos x="45" y="88"/>
                </a:cxn>
                <a:cxn ang="0">
                  <a:pos x="59" y="88"/>
                </a:cxn>
                <a:cxn ang="0">
                  <a:pos x="73" y="74"/>
                </a:cxn>
                <a:cxn ang="0">
                  <a:pos x="71" y="61"/>
                </a:cxn>
              </a:cxnLst>
              <a:rect l="0" t="0" r="r" b="b"/>
              <a:pathLst>
                <a:path w="92" h="92">
                  <a:moveTo>
                    <a:pt x="71" y="61"/>
                  </a:moveTo>
                  <a:cubicBezTo>
                    <a:pt x="74" y="57"/>
                    <a:pt x="88" y="43"/>
                    <a:pt x="88" y="43"/>
                  </a:cubicBezTo>
                  <a:cubicBezTo>
                    <a:pt x="92" y="39"/>
                    <a:pt x="92" y="33"/>
                    <a:pt x="88" y="29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59" y="0"/>
                    <a:pt x="53" y="0"/>
                    <a:pt x="49" y="4"/>
                  </a:cubicBezTo>
                  <a:cubicBezTo>
                    <a:pt x="49" y="4"/>
                    <a:pt x="35" y="18"/>
                    <a:pt x="31" y="21"/>
                  </a:cubicBezTo>
                  <a:cubicBezTo>
                    <a:pt x="28" y="25"/>
                    <a:pt x="18" y="19"/>
                    <a:pt x="18" y="19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0" y="37"/>
                    <a:pt x="0" y="44"/>
                    <a:pt x="4" y="48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9" y="92"/>
                    <a:pt x="55" y="92"/>
                    <a:pt x="59" y="88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73" y="74"/>
                    <a:pt x="67" y="64"/>
                    <a:pt x="71" y="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95" name="Freeform 23"/>
            <p:cNvSpPr>
              <a:spLocks/>
            </p:cNvSpPr>
            <p:nvPr/>
          </p:nvSpPr>
          <p:spPr bwMode="auto">
            <a:xfrm>
              <a:off x="1249428" y="2304575"/>
              <a:ext cx="152654" cy="157122"/>
            </a:xfrm>
            <a:custGeom>
              <a:avLst/>
              <a:gdLst/>
              <a:ahLst/>
              <a:cxnLst>
                <a:cxn ang="0">
                  <a:pos x="74" y="52"/>
                </a:cxn>
                <a:cxn ang="0">
                  <a:pos x="84" y="29"/>
                </a:cxn>
                <a:cxn ang="0">
                  <a:pos x="78" y="15"/>
                </a:cxn>
                <a:cxn ang="0">
                  <a:pos x="45" y="2"/>
                </a:cxn>
                <a:cxn ang="0">
                  <a:pos x="32" y="7"/>
                </a:cxn>
                <a:cxn ang="0">
                  <a:pos x="23" y="30"/>
                </a:cxn>
                <a:cxn ang="0">
                  <a:pos x="10" y="33"/>
                </a:cxn>
                <a:cxn ang="0">
                  <a:pos x="2" y="52"/>
                </a:cxn>
                <a:cxn ang="0">
                  <a:pos x="8" y="65"/>
                </a:cxn>
                <a:cxn ang="0">
                  <a:pos x="34" y="76"/>
                </a:cxn>
                <a:cxn ang="0">
                  <a:pos x="60" y="87"/>
                </a:cxn>
                <a:cxn ang="0">
                  <a:pos x="74" y="81"/>
                </a:cxn>
                <a:cxn ang="0">
                  <a:pos x="81" y="63"/>
                </a:cxn>
                <a:cxn ang="0">
                  <a:pos x="74" y="52"/>
                </a:cxn>
              </a:cxnLst>
              <a:rect l="0" t="0" r="r" b="b"/>
              <a:pathLst>
                <a:path w="86" h="89">
                  <a:moveTo>
                    <a:pt x="74" y="52"/>
                  </a:moveTo>
                  <a:cubicBezTo>
                    <a:pt x="76" y="47"/>
                    <a:pt x="84" y="29"/>
                    <a:pt x="84" y="29"/>
                  </a:cubicBezTo>
                  <a:cubicBezTo>
                    <a:pt x="86" y="23"/>
                    <a:pt x="83" y="18"/>
                    <a:pt x="78" y="15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0" y="0"/>
                    <a:pt x="34" y="2"/>
                    <a:pt x="32" y="7"/>
                  </a:cubicBezTo>
                  <a:cubicBezTo>
                    <a:pt x="32" y="7"/>
                    <a:pt x="25" y="26"/>
                    <a:pt x="23" y="30"/>
                  </a:cubicBezTo>
                  <a:cubicBezTo>
                    <a:pt x="21" y="35"/>
                    <a:pt x="10" y="33"/>
                    <a:pt x="10" y="33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0" y="57"/>
                    <a:pt x="3" y="63"/>
                    <a:pt x="8" y="65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6" y="89"/>
                    <a:pt x="71" y="86"/>
                    <a:pt x="74" y="81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72" y="56"/>
                    <a:pt x="74" y="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96" name="TextBox 195"/>
          <p:cNvSpPr txBox="1"/>
          <p:nvPr/>
        </p:nvSpPr>
        <p:spPr>
          <a:xfrm>
            <a:off x="5148064" y="2924944"/>
            <a:ext cx="1330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Faculty of</a:t>
            </a:r>
          </a:p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Engineering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7236296" y="3356992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Faculty of</a:t>
            </a:r>
          </a:p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Science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6588224" y="1844824"/>
            <a:ext cx="11224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Faculty of</a:t>
            </a:r>
          </a:p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 Law</a:t>
            </a:r>
          </a:p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endParaRPr lang="en-US" sz="16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092280" y="4797152"/>
            <a:ext cx="1180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Faculty of</a:t>
            </a:r>
          </a:p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Social Studies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5508104" y="5013176"/>
            <a:ext cx="12843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Faculty of</a:t>
            </a:r>
          </a:p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Veterinary </a:t>
            </a:r>
          </a:p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Science</a:t>
            </a:r>
          </a:p>
          <a:p>
            <a:endParaRPr lang="en-US" sz="16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995936" y="5301208"/>
            <a:ext cx="1233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College of Health Sciences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1835696" y="285293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Faculty of </a:t>
            </a:r>
          </a:p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 Arts</a:t>
            </a:r>
            <a:endParaRPr lang="en-US" sz="1600" dirty="0">
              <a:latin typeface="Aharoni" pitchFamily="2" charset="-79"/>
              <a:cs typeface="Aharoni" pitchFamily="2" charset="-79"/>
            </a:endParaRPr>
          </a:p>
        </p:txBody>
      </p:sp>
      <p:grpSp>
        <p:nvGrpSpPr>
          <p:cNvPr id="203" name="Group 126"/>
          <p:cNvGrpSpPr/>
          <p:nvPr/>
        </p:nvGrpSpPr>
        <p:grpSpPr>
          <a:xfrm>
            <a:off x="2123728" y="4725144"/>
            <a:ext cx="1729071" cy="1726841"/>
            <a:chOff x="560625" y="2276278"/>
            <a:chExt cx="1154211" cy="1152722"/>
          </a:xfrm>
          <a:solidFill>
            <a:schemeClr val="accent2"/>
          </a:solidFill>
        </p:grpSpPr>
        <p:sp>
          <p:nvSpPr>
            <p:cNvPr id="204" name="Freeform 6"/>
            <p:cNvSpPr>
              <a:spLocks noEditPoints="1"/>
            </p:cNvSpPr>
            <p:nvPr/>
          </p:nvSpPr>
          <p:spPr bwMode="auto">
            <a:xfrm>
              <a:off x="632856" y="2347020"/>
              <a:ext cx="1011238" cy="1011238"/>
            </a:xfrm>
            <a:custGeom>
              <a:avLst/>
              <a:gdLst/>
              <a:ahLst/>
              <a:cxnLst>
                <a:cxn ang="0">
                  <a:pos x="572" y="286"/>
                </a:cxn>
                <a:cxn ang="0">
                  <a:pos x="286" y="573"/>
                </a:cxn>
                <a:cxn ang="0">
                  <a:pos x="0" y="286"/>
                </a:cxn>
                <a:cxn ang="0">
                  <a:pos x="286" y="0"/>
                </a:cxn>
                <a:cxn ang="0">
                  <a:pos x="572" y="286"/>
                </a:cxn>
                <a:cxn ang="0">
                  <a:pos x="286" y="527"/>
                </a:cxn>
                <a:cxn ang="0">
                  <a:pos x="526" y="286"/>
                </a:cxn>
                <a:cxn ang="0">
                  <a:pos x="286" y="46"/>
                </a:cxn>
                <a:cxn ang="0">
                  <a:pos x="46" y="286"/>
                </a:cxn>
                <a:cxn ang="0">
                  <a:pos x="286" y="527"/>
                </a:cxn>
              </a:cxnLst>
              <a:rect l="0" t="0" r="r" b="b"/>
              <a:pathLst>
                <a:path w="572" h="573">
                  <a:moveTo>
                    <a:pt x="572" y="286"/>
                  </a:moveTo>
                  <a:cubicBezTo>
                    <a:pt x="572" y="444"/>
                    <a:pt x="444" y="573"/>
                    <a:pt x="286" y="573"/>
                  </a:cubicBezTo>
                  <a:cubicBezTo>
                    <a:pt x="128" y="573"/>
                    <a:pt x="0" y="444"/>
                    <a:pt x="0" y="286"/>
                  </a:cubicBezTo>
                  <a:cubicBezTo>
                    <a:pt x="0" y="128"/>
                    <a:pt x="128" y="0"/>
                    <a:pt x="286" y="0"/>
                  </a:cubicBezTo>
                  <a:cubicBezTo>
                    <a:pt x="444" y="0"/>
                    <a:pt x="572" y="128"/>
                    <a:pt x="572" y="286"/>
                  </a:cubicBezTo>
                  <a:close/>
                  <a:moveTo>
                    <a:pt x="286" y="527"/>
                  </a:moveTo>
                  <a:cubicBezTo>
                    <a:pt x="419" y="527"/>
                    <a:pt x="526" y="419"/>
                    <a:pt x="526" y="286"/>
                  </a:cubicBezTo>
                  <a:cubicBezTo>
                    <a:pt x="526" y="154"/>
                    <a:pt x="419" y="46"/>
                    <a:pt x="286" y="46"/>
                  </a:cubicBezTo>
                  <a:cubicBezTo>
                    <a:pt x="153" y="46"/>
                    <a:pt x="46" y="154"/>
                    <a:pt x="46" y="286"/>
                  </a:cubicBezTo>
                  <a:cubicBezTo>
                    <a:pt x="46" y="419"/>
                    <a:pt x="153" y="527"/>
                    <a:pt x="286" y="5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05" name="Freeform 8"/>
            <p:cNvSpPr>
              <a:spLocks/>
            </p:cNvSpPr>
            <p:nvPr/>
          </p:nvSpPr>
          <p:spPr bwMode="auto">
            <a:xfrm>
              <a:off x="1069223" y="2276278"/>
              <a:ext cx="136272" cy="126591"/>
            </a:xfrm>
            <a:custGeom>
              <a:avLst/>
              <a:gdLst/>
              <a:ahLst/>
              <a:cxnLst>
                <a:cxn ang="0">
                  <a:pos x="67" y="35"/>
                </a:cxn>
                <a:cxn ang="0">
                  <a:pos x="67" y="10"/>
                </a:cxn>
                <a:cxn ang="0">
                  <a:pos x="57" y="0"/>
                </a:cxn>
                <a:cxn ang="0">
                  <a:pos x="21" y="0"/>
                </a:cxn>
                <a:cxn ang="0">
                  <a:pos x="11" y="10"/>
                </a:cxn>
                <a:cxn ang="0">
                  <a:pos x="11" y="35"/>
                </a:cxn>
                <a:cxn ang="0">
                  <a:pos x="0" y="43"/>
                </a:cxn>
                <a:cxn ang="0">
                  <a:pos x="0" y="62"/>
                </a:cxn>
                <a:cxn ang="0">
                  <a:pos x="10" y="72"/>
                </a:cxn>
                <a:cxn ang="0">
                  <a:pos x="39" y="72"/>
                </a:cxn>
                <a:cxn ang="0">
                  <a:pos x="67" y="72"/>
                </a:cxn>
                <a:cxn ang="0">
                  <a:pos x="77" y="62"/>
                </a:cxn>
                <a:cxn ang="0">
                  <a:pos x="77" y="43"/>
                </a:cxn>
                <a:cxn ang="0">
                  <a:pos x="67" y="35"/>
                </a:cxn>
              </a:cxnLst>
              <a:rect l="0" t="0" r="r" b="b"/>
              <a:pathLst>
                <a:path w="77" h="72">
                  <a:moveTo>
                    <a:pt x="67" y="35"/>
                  </a:moveTo>
                  <a:cubicBezTo>
                    <a:pt x="67" y="30"/>
                    <a:pt x="67" y="10"/>
                    <a:pt x="67" y="10"/>
                  </a:cubicBezTo>
                  <a:cubicBezTo>
                    <a:pt x="67" y="4"/>
                    <a:pt x="62" y="0"/>
                    <a:pt x="5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1" y="4"/>
                    <a:pt x="11" y="10"/>
                  </a:cubicBezTo>
                  <a:cubicBezTo>
                    <a:pt x="11" y="10"/>
                    <a:pt x="11" y="30"/>
                    <a:pt x="11" y="35"/>
                  </a:cubicBezTo>
                  <a:cubicBezTo>
                    <a:pt x="11" y="40"/>
                    <a:pt x="0" y="43"/>
                    <a:pt x="0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8"/>
                    <a:pt x="5" y="72"/>
                    <a:pt x="10" y="72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73" y="72"/>
                    <a:pt x="77" y="68"/>
                    <a:pt x="77" y="62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67" y="40"/>
                    <a:pt x="67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06" name="Freeform 9"/>
            <p:cNvSpPr>
              <a:spLocks/>
            </p:cNvSpPr>
            <p:nvPr/>
          </p:nvSpPr>
          <p:spPr bwMode="auto">
            <a:xfrm>
              <a:off x="874868" y="2304575"/>
              <a:ext cx="151909" cy="157122"/>
            </a:xfrm>
            <a:custGeom>
              <a:avLst/>
              <a:gdLst/>
              <a:ahLst/>
              <a:cxnLst>
                <a:cxn ang="0">
                  <a:pos x="63" y="30"/>
                </a:cxn>
                <a:cxn ang="0">
                  <a:pos x="54" y="7"/>
                </a:cxn>
                <a:cxn ang="0">
                  <a:pos x="40" y="2"/>
                </a:cxn>
                <a:cxn ang="0">
                  <a:pos x="7" y="15"/>
                </a:cxn>
                <a:cxn ang="0">
                  <a:pos x="2" y="29"/>
                </a:cxn>
                <a:cxn ang="0">
                  <a:pos x="12" y="52"/>
                </a:cxn>
                <a:cxn ang="0">
                  <a:pos x="5" y="63"/>
                </a:cxn>
                <a:cxn ang="0">
                  <a:pos x="12" y="81"/>
                </a:cxn>
                <a:cxn ang="0">
                  <a:pos x="25" y="87"/>
                </a:cxn>
                <a:cxn ang="0">
                  <a:pos x="52" y="76"/>
                </a:cxn>
                <a:cxn ang="0">
                  <a:pos x="78" y="65"/>
                </a:cxn>
                <a:cxn ang="0">
                  <a:pos x="83" y="52"/>
                </a:cxn>
                <a:cxn ang="0">
                  <a:pos x="76" y="33"/>
                </a:cxn>
                <a:cxn ang="0">
                  <a:pos x="63" y="30"/>
                </a:cxn>
              </a:cxnLst>
              <a:rect l="0" t="0" r="r" b="b"/>
              <a:pathLst>
                <a:path w="86" h="89">
                  <a:moveTo>
                    <a:pt x="63" y="30"/>
                  </a:moveTo>
                  <a:cubicBezTo>
                    <a:pt x="61" y="26"/>
                    <a:pt x="54" y="7"/>
                    <a:pt x="54" y="7"/>
                  </a:cubicBezTo>
                  <a:cubicBezTo>
                    <a:pt x="51" y="2"/>
                    <a:pt x="45" y="0"/>
                    <a:pt x="40" y="2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2" y="18"/>
                    <a:pt x="0" y="23"/>
                    <a:pt x="2" y="29"/>
                  </a:cubicBezTo>
                  <a:cubicBezTo>
                    <a:pt x="2" y="29"/>
                    <a:pt x="10" y="47"/>
                    <a:pt x="12" y="52"/>
                  </a:cubicBezTo>
                  <a:cubicBezTo>
                    <a:pt x="13" y="56"/>
                    <a:pt x="5" y="63"/>
                    <a:pt x="5" y="63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14" y="86"/>
                    <a:pt x="20" y="89"/>
                    <a:pt x="25" y="87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83" y="63"/>
                    <a:pt x="86" y="57"/>
                    <a:pt x="83" y="52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6" y="33"/>
                    <a:pt x="65" y="35"/>
                    <a:pt x="63" y="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07" name="Freeform 10"/>
            <p:cNvSpPr>
              <a:spLocks/>
            </p:cNvSpPr>
            <p:nvPr/>
          </p:nvSpPr>
          <p:spPr bwMode="auto">
            <a:xfrm>
              <a:off x="699875" y="2415528"/>
              <a:ext cx="163079" cy="162334"/>
            </a:xfrm>
            <a:custGeom>
              <a:avLst/>
              <a:gdLst/>
              <a:ahLst/>
              <a:cxnLst>
                <a:cxn ang="0">
                  <a:pos x="61" y="21"/>
                </a:cxn>
                <a:cxn ang="0">
                  <a:pos x="44" y="4"/>
                </a:cxn>
                <a:cxn ang="0">
                  <a:pos x="30" y="4"/>
                </a:cxn>
                <a:cxn ang="0">
                  <a:pos x="4" y="29"/>
                </a:cxn>
                <a:cxn ang="0">
                  <a:pos x="4" y="43"/>
                </a:cxn>
                <a:cxn ang="0">
                  <a:pos x="22" y="61"/>
                </a:cxn>
                <a:cxn ang="0">
                  <a:pos x="20" y="74"/>
                </a:cxn>
                <a:cxn ang="0">
                  <a:pos x="34" y="88"/>
                </a:cxn>
                <a:cxn ang="0">
                  <a:pos x="48" y="88"/>
                </a:cxn>
                <a:cxn ang="0">
                  <a:pos x="68" y="68"/>
                </a:cxn>
                <a:cxn ang="0">
                  <a:pos x="88" y="48"/>
                </a:cxn>
                <a:cxn ang="0">
                  <a:pos x="88" y="33"/>
                </a:cxn>
                <a:cxn ang="0">
                  <a:pos x="75" y="19"/>
                </a:cxn>
                <a:cxn ang="0">
                  <a:pos x="61" y="21"/>
                </a:cxn>
              </a:cxnLst>
              <a:rect l="0" t="0" r="r" b="b"/>
              <a:pathLst>
                <a:path w="92" h="92">
                  <a:moveTo>
                    <a:pt x="61" y="21"/>
                  </a:moveTo>
                  <a:cubicBezTo>
                    <a:pt x="58" y="18"/>
                    <a:pt x="44" y="4"/>
                    <a:pt x="44" y="4"/>
                  </a:cubicBezTo>
                  <a:cubicBezTo>
                    <a:pt x="40" y="0"/>
                    <a:pt x="33" y="0"/>
                    <a:pt x="30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0" y="33"/>
                    <a:pt x="0" y="39"/>
                    <a:pt x="4" y="43"/>
                  </a:cubicBezTo>
                  <a:cubicBezTo>
                    <a:pt x="4" y="43"/>
                    <a:pt x="19" y="57"/>
                    <a:pt x="22" y="61"/>
                  </a:cubicBezTo>
                  <a:cubicBezTo>
                    <a:pt x="25" y="64"/>
                    <a:pt x="20" y="74"/>
                    <a:pt x="20" y="74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38" y="92"/>
                    <a:pt x="44" y="92"/>
                    <a:pt x="48" y="8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2" y="44"/>
                    <a:pt x="92" y="37"/>
                    <a:pt x="88" y="33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19"/>
                    <a:pt x="65" y="25"/>
                    <a:pt x="61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08" name="Freeform 11"/>
            <p:cNvSpPr>
              <a:spLocks/>
            </p:cNvSpPr>
            <p:nvPr/>
          </p:nvSpPr>
          <p:spPr bwMode="auto">
            <a:xfrm>
              <a:off x="588922" y="2588287"/>
              <a:ext cx="157122" cy="151909"/>
            </a:xfrm>
            <a:custGeom>
              <a:avLst/>
              <a:gdLst/>
              <a:ahLst/>
              <a:cxnLst>
                <a:cxn ang="0">
                  <a:pos x="52" y="12"/>
                </a:cxn>
                <a:cxn ang="0">
                  <a:pos x="29" y="2"/>
                </a:cxn>
                <a:cxn ang="0">
                  <a:pos x="16" y="8"/>
                </a:cxn>
                <a:cxn ang="0">
                  <a:pos x="2" y="41"/>
                </a:cxn>
                <a:cxn ang="0">
                  <a:pos x="8" y="54"/>
                </a:cxn>
                <a:cxn ang="0">
                  <a:pos x="31" y="64"/>
                </a:cxn>
                <a:cxn ang="0">
                  <a:pos x="34" y="76"/>
                </a:cxn>
                <a:cxn ang="0">
                  <a:pos x="52" y="84"/>
                </a:cxn>
                <a:cxn ang="0">
                  <a:pos x="65" y="78"/>
                </a:cxn>
                <a:cxn ang="0">
                  <a:pos x="76" y="52"/>
                </a:cxn>
                <a:cxn ang="0">
                  <a:pos x="87" y="26"/>
                </a:cxn>
                <a:cxn ang="0">
                  <a:pos x="82" y="13"/>
                </a:cxn>
                <a:cxn ang="0">
                  <a:pos x="63" y="5"/>
                </a:cxn>
                <a:cxn ang="0">
                  <a:pos x="52" y="12"/>
                </a:cxn>
              </a:cxnLst>
              <a:rect l="0" t="0" r="r" b="b"/>
              <a:pathLst>
                <a:path w="89" h="86">
                  <a:moveTo>
                    <a:pt x="52" y="12"/>
                  </a:moveTo>
                  <a:cubicBezTo>
                    <a:pt x="48" y="10"/>
                    <a:pt x="29" y="2"/>
                    <a:pt x="29" y="2"/>
                  </a:cubicBezTo>
                  <a:cubicBezTo>
                    <a:pt x="24" y="0"/>
                    <a:pt x="18" y="3"/>
                    <a:pt x="16" y="8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0" y="46"/>
                    <a:pt x="3" y="52"/>
                    <a:pt x="8" y="54"/>
                  </a:cubicBezTo>
                  <a:cubicBezTo>
                    <a:pt x="8" y="54"/>
                    <a:pt x="26" y="62"/>
                    <a:pt x="31" y="64"/>
                  </a:cubicBezTo>
                  <a:cubicBezTo>
                    <a:pt x="35" y="65"/>
                    <a:pt x="34" y="76"/>
                    <a:pt x="34" y="76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7" y="86"/>
                    <a:pt x="63" y="84"/>
                    <a:pt x="65" y="78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9" y="21"/>
                    <a:pt x="87" y="15"/>
                    <a:pt x="82" y="13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57" y="14"/>
                    <a:pt x="52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09" name="Freeform 12"/>
            <p:cNvSpPr>
              <a:spLocks/>
            </p:cNvSpPr>
            <p:nvPr/>
          </p:nvSpPr>
          <p:spPr bwMode="auto">
            <a:xfrm>
              <a:off x="560625" y="2784876"/>
              <a:ext cx="128825" cy="135527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10" y="10"/>
                </a:cxn>
                <a:cxn ang="0">
                  <a:pos x="0" y="21"/>
                </a:cxn>
                <a:cxn ang="0">
                  <a:pos x="0" y="56"/>
                </a:cxn>
                <a:cxn ang="0">
                  <a:pos x="10" y="66"/>
                </a:cxn>
                <a:cxn ang="0">
                  <a:pos x="35" y="66"/>
                </a:cxn>
                <a:cxn ang="0">
                  <a:pos x="43" y="77"/>
                </a:cxn>
                <a:cxn ang="0">
                  <a:pos x="63" y="77"/>
                </a:cxn>
                <a:cxn ang="0">
                  <a:pos x="73" y="67"/>
                </a:cxn>
                <a:cxn ang="0">
                  <a:pos x="73" y="38"/>
                </a:cxn>
                <a:cxn ang="0">
                  <a:pos x="73" y="10"/>
                </a:cxn>
                <a:cxn ang="0">
                  <a:pos x="63" y="0"/>
                </a:cxn>
                <a:cxn ang="0">
                  <a:pos x="43" y="0"/>
                </a:cxn>
                <a:cxn ang="0">
                  <a:pos x="35" y="10"/>
                </a:cxn>
              </a:cxnLst>
              <a:rect l="0" t="0" r="r" b="b"/>
              <a:pathLst>
                <a:path w="73" h="77">
                  <a:moveTo>
                    <a:pt x="35" y="10"/>
                  </a:moveTo>
                  <a:cubicBezTo>
                    <a:pt x="30" y="10"/>
                    <a:pt x="10" y="10"/>
                    <a:pt x="10" y="10"/>
                  </a:cubicBezTo>
                  <a:cubicBezTo>
                    <a:pt x="5" y="10"/>
                    <a:pt x="0" y="15"/>
                    <a:pt x="0" y="21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2"/>
                    <a:pt x="5" y="66"/>
                    <a:pt x="10" y="66"/>
                  </a:cubicBezTo>
                  <a:cubicBezTo>
                    <a:pt x="10" y="66"/>
                    <a:pt x="30" y="66"/>
                    <a:pt x="35" y="66"/>
                  </a:cubicBezTo>
                  <a:cubicBezTo>
                    <a:pt x="40" y="66"/>
                    <a:pt x="43" y="77"/>
                    <a:pt x="4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8" y="77"/>
                    <a:pt x="73" y="72"/>
                    <a:pt x="73" y="67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4"/>
                    <a:pt x="68" y="0"/>
                    <a:pt x="6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0" y="10"/>
                    <a:pt x="35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10" name="Freeform 13"/>
            <p:cNvSpPr>
              <a:spLocks/>
            </p:cNvSpPr>
            <p:nvPr/>
          </p:nvSpPr>
          <p:spPr bwMode="auto">
            <a:xfrm>
              <a:off x="588922" y="2965081"/>
              <a:ext cx="157122" cy="14967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8" y="32"/>
                </a:cxn>
                <a:cxn ang="0">
                  <a:pos x="2" y="45"/>
                </a:cxn>
                <a:cxn ang="0">
                  <a:pos x="16" y="78"/>
                </a:cxn>
                <a:cxn ang="0">
                  <a:pos x="29" y="83"/>
                </a:cxn>
                <a:cxn ang="0">
                  <a:pos x="52" y="74"/>
                </a:cxn>
                <a:cxn ang="0">
                  <a:pos x="63" y="81"/>
                </a:cxn>
                <a:cxn ang="0">
                  <a:pos x="82" y="73"/>
                </a:cxn>
                <a:cxn ang="0">
                  <a:pos x="87" y="60"/>
                </a:cxn>
                <a:cxn ang="0">
                  <a:pos x="76" y="33"/>
                </a:cxn>
                <a:cxn ang="0">
                  <a:pos x="65" y="7"/>
                </a:cxn>
                <a:cxn ang="0">
                  <a:pos x="52" y="2"/>
                </a:cxn>
                <a:cxn ang="0">
                  <a:pos x="34" y="9"/>
                </a:cxn>
                <a:cxn ang="0">
                  <a:pos x="31" y="22"/>
                </a:cxn>
              </a:cxnLst>
              <a:rect l="0" t="0" r="r" b="b"/>
              <a:pathLst>
                <a:path w="89" h="85">
                  <a:moveTo>
                    <a:pt x="31" y="22"/>
                  </a:moveTo>
                  <a:cubicBezTo>
                    <a:pt x="26" y="24"/>
                    <a:pt x="8" y="32"/>
                    <a:pt x="8" y="32"/>
                  </a:cubicBezTo>
                  <a:cubicBezTo>
                    <a:pt x="3" y="34"/>
                    <a:pt x="0" y="40"/>
                    <a:pt x="2" y="45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8" y="83"/>
                    <a:pt x="24" y="85"/>
                    <a:pt x="29" y="83"/>
                  </a:cubicBezTo>
                  <a:cubicBezTo>
                    <a:pt x="29" y="83"/>
                    <a:pt x="48" y="76"/>
                    <a:pt x="52" y="74"/>
                  </a:cubicBezTo>
                  <a:cubicBezTo>
                    <a:pt x="57" y="72"/>
                    <a:pt x="63" y="81"/>
                    <a:pt x="63" y="81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7" y="71"/>
                    <a:pt x="89" y="65"/>
                    <a:pt x="87" y="60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65" y="7"/>
                    <a:pt x="65" y="7"/>
                    <a:pt x="65" y="7"/>
                  </a:cubicBezTo>
                  <a:cubicBezTo>
                    <a:pt x="63" y="2"/>
                    <a:pt x="57" y="0"/>
                    <a:pt x="52" y="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4" y="9"/>
                    <a:pt x="35" y="20"/>
                    <a:pt x="31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11" name="Freeform 14"/>
            <p:cNvSpPr>
              <a:spLocks/>
            </p:cNvSpPr>
            <p:nvPr/>
          </p:nvSpPr>
          <p:spPr bwMode="auto">
            <a:xfrm>
              <a:off x="699875" y="3127416"/>
              <a:ext cx="163079" cy="162334"/>
            </a:xfrm>
            <a:custGeom>
              <a:avLst/>
              <a:gdLst/>
              <a:ahLst/>
              <a:cxnLst>
                <a:cxn ang="0">
                  <a:pos x="22" y="31"/>
                </a:cxn>
                <a:cxn ang="0">
                  <a:pos x="4" y="48"/>
                </a:cxn>
                <a:cxn ang="0">
                  <a:pos x="4" y="63"/>
                </a:cxn>
                <a:cxn ang="0">
                  <a:pos x="30" y="88"/>
                </a:cxn>
                <a:cxn ang="0">
                  <a:pos x="44" y="88"/>
                </a:cxn>
                <a:cxn ang="0">
                  <a:pos x="62" y="70"/>
                </a:cxn>
                <a:cxn ang="0">
                  <a:pos x="75" y="72"/>
                </a:cxn>
                <a:cxn ang="0">
                  <a:pos x="88" y="58"/>
                </a:cxn>
                <a:cxn ang="0">
                  <a:pos x="88" y="44"/>
                </a:cxn>
                <a:cxn ang="0">
                  <a:pos x="68" y="24"/>
                </a:cxn>
                <a:cxn ang="0">
                  <a:pos x="48" y="4"/>
                </a:cxn>
                <a:cxn ang="0">
                  <a:pos x="34" y="4"/>
                </a:cxn>
                <a:cxn ang="0">
                  <a:pos x="20" y="18"/>
                </a:cxn>
                <a:cxn ang="0">
                  <a:pos x="22" y="31"/>
                </a:cxn>
              </a:cxnLst>
              <a:rect l="0" t="0" r="r" b="b"/>
              <a:pathLst>
                <a:path w="92" h="92">
                  <a:moveTo>
                    <a:pt x="22" y="31"/>
                  </a:moveTo>
                  <a:cubicBezTo>
                    <a:pt x="19" y="34"/>
                    <a:pt x="4" y="48"/>
                    <a:pt x="4" y="48"/>
                  </a:cubicBezTo>
                  <a:cubicBezTo>
                    <a:pt x="0" y="52"/>
                    <a:pt x="0" y="59"/>
                    <a:pt x="4" y="63"/>
                  </a:cubicBezTo>
                  <a:cubicBezTo>
                    <a:pt x="30" y="88"/>
                    <a:pt x="30" y="88"/>
                    <a:pt x="30" y="88"/>
                  </a:cubicBezTo>
                  <a:cubicBezTo>
                    <a:pt x="33" y="92"/>
                    <a:pt x="40" y="92"/>
                    <a:pt x="44" y="88"/>
                  </a:cubicBezTo>
                  <a:cubicBezTo>
                    <a:pt x="44" y="88"/>
                    <a:pt x="58" y="74"/>
                    <a:pt x="62" y="70"/>
                  </a:cubicBezTo>
                  <a:cubicBezTo>
                    <a:pt x="65" y="67"/>
                    <a:pt x="75" y="72"/>
                    <a:pt x="75" y="72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92" y="54"/>
                    <a:pt x="92" y="48"/>
                    <a:pt x="88" y="44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4" y="0"/>
                    <a:pt x="38" y="0"/>
                    <a:pt x="34" y="4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6" y="27"/>
                    <a:pt x="22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12" name="Freeform 15"/>
            <p:cNvSpPr>
              <a:spLocks/>
            </p:cNvSpPr>
            <p:nvPr/>
          </p:nvSpPr>
          <p:spPr bwMode="auto">
            <a:xfrm>
              <a:off x="874868" y="3243581"/>
              <a:ext cx="151909" cy="157122"/>
            </a:xfrm>
            <a:custGeom>
              <a:avLst/>
              <a:gdLst/>
              <a:ahLst/>
              <a:cxnLst>
                <a:cxn ang="0">
                  <a:pos x="12" y="37"/>
                </a:cxn>
                <a:cxn ang="0">
                  <a:pos x="2" y="60"/>
                </a:cxn>
                <a:cxn ang="0">
                  <a:pos x="7" y="73"/>
                </a:cxn>
                <a:cxn ang="0">
                  <a:pos x="40" y="87"/>
                </a:cxn>
                <a:cxn ang="0">
                  <a:pos x="54" y="81"/>
                </a:cxn>
                <a:cxn ang="0">
                  <a:pos x="63" y="58"/>
                </a:cxn>
                <a:cxn ang="0">
                  <a:pos x="76" y="55"/>
                </a:cxn>
                <a:cxn ang="0">
                  <a:pos x="83" y="37"/>
                </a:cxn>
                <a:cxn ang="0">
                  <a:pos x="78" y="24"/>
                </a:cxn>
                <a:cxn ang="0">
                  <a:pos x="52" y="13"/>
                </a:cxn>
                <a:cxn ang="0">
                  <a:pos x="25" y="2"/>
                </a:cxn>
                <a:cxn ang="0">
                  <a:pos x="12" y="7"/>
                </a:cxn>
                <a:cxn ang="0">
                  <a:pos x="5" y="26"/>
                </a:cxn>
                <a:cxn ang="0">
                  <a:pos x="12" y="37"/>
                </a:cxn>
              </a:cxnLst>
              <a:rect l="0" t="0" r="r" b="b"/>
              <a:pathLst>
                <a:path w="86" h="89">
                  <a:moveTo>
                    <a:pt x="12" y="37"/>
                  </a:moveTo>
                  <a:cubicBezTo>
                    <a:pt x="10" y="41"/>
                    <a:pt x="2" y="60"/>
                    <a:pt x="2" y="60"/>
                  </a:cubicBezTo>
                  <a:cubicBezTo>
                    <a:pt x="0" y="65"/>
                    <a:pt x="2" y="71"/>
                    <a:pt x="7" y="73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5" y="89"/>
                    <a:pt x="51" y="87"/>
                    <a:pt x="54" y="81"/>
                  </a:cubicBezTo>
                  <a:cubicBezTo>
                    <a:pt x="54" y="81"/>
                    <a:pt x="61" y="63"/>
                    <a:pt x="63" y="58"/>
                  </a:cubicBezTo>
                  <a:cubicBezTo>
                    <a:pt x="65" y="54"/>
                    <a:pt x="76" y="55"/>
                    <a:pt x="76" y="55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6" y="32"/>
                    <a:pt x="83" y="26"/>
                    <a:pt x="78" y="24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0" y="0"/>
                    <a:pt x="14" y="2"/>
                    <a:pt x="12" y="7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13" y="32"/>
                    <a:pt x="12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13" name="Freeform 16"/>
            <p:cNvSpPr>
              <a:spLocks/>
            </p:cNvSpPr>
            <p:nvPr/>
          </p:nvSpPr>
          <p:spPr bwMode="auto">
            <a:xfrm>
              <a:off x="1069223" y="3300175"/>
              <a:ext cx="136272" cy="128825"/>
            </a:xfrm>
            <a:custGeom>
              <a:avLst/>
              <a:gdLst/>
              <a:ahLst/>
              <a:cxnLst>
                <a:cxn ang="0">
                  <a:pos x="11" y="38"/>
                </a:cxn>
                <a:cxn ang="0">
                  <a:pos x="11" y="63"/>
                </a:cxn>
                <a:cxn ang="0">
                  <a:pos x="21" y="73"/>
                </a:cxn>
                <a:cxn ang="0">
                  <a:pos x="57" y="73"/>
                </a:cxn>
                <a:cxn ang="0">
                  <a:pos x="67" y="63"/>
                </a:cxn>
                <a:cxn ang="0">
                  <a:pos x="67" y="38"/>
                </a:cxn>
                <a:cxn ang="0">
                  <a:pos x="77" y="30"/>
                </a:cxn>
                <a:cxn ang="0">
                  <a:pos x="77" y="10"/>
                </a:cxn>
                <a:cxn ang="0">
                  <a:pos x="67" y="0"/>
                </a:cxn>
                <a:cxn ang="0">
                  <a:pos x="39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1" y="38"/>
                </a:cxn>
              </a:cxnLst>
              <a:rect l="0" t="0" r="r" b="b"/>
              <a:pathLst>
                <a:path w="77" h="73">
                  <a:moveTo>
                    <a:pt x="11" y="38"/>
                  </a:moveTo>
                  <a:cubicBezTo>
                    <a:pt x="11" y="43"/>
                    <a:pt x="11" y="63"/>
                    <a:pt x="11" y="63"/>
                  </a:cubicBezTo>
                  <a:cubicBezTo>
                    <a:pt x="11" y="68"/>
                    <a:pt x="15" y="73"/>
                    <a:pt x="21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62" y="73"/>
                    <a:pt x="67" y="68"/>
                    <a:pt x="67" y="63"/>
                  </a:cubicBezTo>
                  <a:cubicBezTo>
                    <a:pt x="67" y="63"/>
                    <a:pt x="67" y="43"/>
                    <a:pt x="67" y="38"/>
                  </a:cubicBezTo>
                  <a:cubicBezTo>
                    <a:pt x="67" y="33"/>
                    <a:pt x="77" y="30"/>
                    <a:pt x="77" y="30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5"/>
                    <a:pt x="73" y="0"/>
                    <a:pt x="6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1" y="33"/>
                    <a:pt x="11" y="3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14" name="Freeform 17"/>
            <p:cNvSpPr>
              <a:spLocks/>
            </p:cNvSpPr>
            <p:nvPr/>
          </p:nvSpPr>
          <p:spPr bwMode="auto">
            <a:xfrm>
              <a:off x="1249428" y="3243581"/>
              <a:ext cx="152654" cy="157122"/>
            </a:xfrm>
            <a:custGeom>
              <a:avLst/>
              <a:gdLst/>
              <a:ahLst/>
              <a:cxnLst>
                <a:cxn ang="0">
                  <a:pos x="23" y="58"/>
                </a:cxn>
                <a:cxn ang="0">
                  <a:pos x="32" y="81"/>
                </a:cxn>
                <a:cxn ang="0">
                  <a:pos x="45" y="87"/>
                </a:cxn>
                <a:cxn ang="0">
                  <a:pos x="78" y="73"/>
                </a:cxn>
                <a:cxn ang="0">
                  <a:pos x="84" y="60"/>
                </a:cxn>
                <a:cxn ang="0">
                  <a:pos x="74" y="37"/>
                </a:cxn>
                <a:cxn ang="0">
                  <a:pos x="81" y="26"/>
                </a:cxn>
                <a:cxn ang="0">
                  <a:pos x="74" y="7"/>
                </a:cxn>
                <a:cxn ang="0">
                  <a:pos x="60" y="2"/>
                </a:cxn>
                <a:cxn ang="0">
                  <a:pos x="34" y="13"/>
                </a:cxn>
                <a:cxn ang="0">
                  <a:pos x="8" y="24"/>
                </a:cxn>
                <a:cxn ang="0">
                  <a:pos x="2" y="37"/>
                </a:cxn>
                <a:cxn ang="0">
                  <a:pos x="10" y="55"/>
                </a:cxn>
                <a:cxn ang="0">
                  <a:pos x="23" y="58"/>
                </a:cxn>
              </a:cxnLst>
              <a:rect l="0" t="0" r="r" b="b"/>
              <a:pathLst>
                <a:path w="86" h="89">
                  <a:moveTo>
                    <a:pt x="23" y="58"/>
                  </a:moveTo>
                  <a:cubicBezTo>
                    <a:pt x="24" y="63"/>
                    <a:pt x="32" y="81"/>
                    <a:pt x="32" y="81"/>
                  </a:cubicBezTo>
                  <a:cubicBezTo>
                    <a:pt x="34" y="87"/>
                    <a:pt x="40" y="89"/>
                    <a:pt x="45" y="8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83" y="71"/>
                    <a:pt x="86" y="65"/>
                    <a:pt x="84" y="60"/>
                  </a:cubicBezTo>
                  <a:cubicBezTo>
                    <a:pt x="84" y="60"/>
                    <a:pt x="76" y="41"/>
                    <a:pt x="74" y="37"/>
                  </a:cubicBezTo>
                  <a:cubicBezTo>
                    <a:pt x="72" y="32"/>
                    <a:pt x="81" y="26"/>
                    <a:pt x="81" y="2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1" y="2"/>
                    <a:pt x="66" y="0"/>
                    <a:pt x="60" y="2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3" y="26"/>
                    <a:pt x="0" y="32"/>
                    <a:pt x="2" y="37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21" y="54"/>
                    <a:pt x="23" y="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15" name="Freeform 18"/>
            <p:cNvSpPr>
              <a:spLocks/>
            </p:cNvSpPr>
            <p:nvPr/>
          </p:nvSpPr>
          <p:spPr bwMode="auto">
            <a:xfrm>
              <a:off x="1412507" y="3127416"/>
              <a:ext cx="162334" cy="162334"/>
            </a:xfrm>
            <a:custGeom>
              <a:avLst/>
              <a:gdLst/>
              <a:ahLst/>
              <a:cxnLst>
                <a:cxn ang="0">
                  <a:pos x="31" y="70"/>
                </a:cxn>
                <a:cxn ang="0">
                  <a:pos x="49" y="88"/>
                </a:cxn>
                <a:cxn ang="0">
                  <a:pos x="63" y="88"/>
                </a:cxn>
                <a:cxn ang="0">
                  <a:pos x="88" y="63"/>
                </a:cxn>
                <a:cxn ang="0">
                  <a:pos x="88" y="48"/>
                </a:cxn>
                <a:cxn ang="0">
                  <a:pos x="71" y="31"/>
                </a:cxn>
                <a:cxn ang="0">
                  <a:pos x="73" y="18"/>
                </a:cxn>
                <a:cxn ang="0">
                  <a:pos x="59" y="4"/>
                </a:cxn>
                <a:cxn ang="0">
                  <a:pos x="45" y="4"/>
                </a:cxn>
                <a:cxn ang="0">
                  <a:pos x="24" y="24"/>
                </a:cxn>
                <a:cxn ang="0">
                  <a:pos x="4" y="44"/>
                </a:cxn>
                <a:cxn ang="0">
                  <a:pos x="4" y="58"/>
                </a:cxn>
                <a:cxn ang="0">
                  <a:pos x="18" y="72"/>
                </a:cxn>
                <a:cxn ang="0">
                  <a:pos x="31" y="70"/>
                </a:cxn>
              </a:cxnLst>
              <a:rect l="0" t="0" r="r" b="b"/>
              <a:pathLst>
                <a:path w="92" h="92">
                  <a:moveTo>
                    <a:pt x="31" y="70"/>
                  </a:moveTo>
                  <a:cubicBezTo>
                    <a:pt x="35" y="74"/>
                    <a:pt x="49" y="88"/>
                    <a:pt x="49" y="88"/>
                  </a:cubicBezTo>
                  <a:cubicBezTo>
                    <a:pt x="53" y="92"/>
                    <a:pt x="59" y="92"/>
                    <a:pt x="63" y="88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92" y="59"/>
                    <a:pt x="92" y="52"/>
                    <a:pt x="88" y="48"/>
                  </a:cubicBezTo>
                  <a:cubicBezTo>
                    <a:pt x="88" y="48"/>
                    <a:pt x="74" y="34"/>
                    <a:pt x="71" y="31"/>
                  </a:cubicBezTo>
                  <a:cubicBezTo>
                    <a:pt x="67" y="27"/>
                    <a:pt x="73" y="18"/>
                    <a:pt x="73" y="18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5" y="0"/>
                    <a:pt x="49" y="0"/>
                    <a:pt x="45" y="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0" y="48"/>
                    <a:pt x="0" y="54"/>
                    <a:pt x="4" y="58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8" y="72"/>
                    <a:pt x="28" y="67"/>
                    <a:pt x="31" y="7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16" name="Freeform 19"/>
            <p:cNvSpPr>
              <a:spLocks/>
            </p:cNvSpPr>
            <p:nvPr/>
          </p:nvSpPr>
          <p:spPr bwMode="auto">
            <a:xfrm>
              <a:off x="1528673" y="2965081"/>
              <a:ext cx="159356" cy="149675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61" y="83"/>
                </a:cxn>
                <a:cxn ang="0">
                  <a:pos x="74" y="78"/>
                </a:cxn>
                <a:cxn ang="0">
                  <a:pos x="87" y="45"/>
                </a:cxn>
                <a:cxn ang="0">
                  <a:pos x="82" y="32"/>
                </a:cxn>
                <a:cxn ang="0">
                  <a:pos x="59" y="22"/>
                </a:cxn>
                <a:cxn ang="0">
                  <a:pos x="56" y="9"/>
                </a:cxn>
                <a:cxn ang="0">
                  <a:pos x="38" y="2"/>
                </a:cxn>
                <a:cxn ang="0">
                  <a:pos x="24" y="7"/>
                </a:cxn>
                <a:cxn ang="0">
                  <a:pos x="13" y="33"/>
                </a:cxn>
                <a:cxn ang="0">
                  <a:pos x="3" y="60"/>
                </a:cxn>
                <a:cxn ang="0">
                  <a:pos x="8" y="73"/>
                </a:cxn>
                <a:cxn ang="0">
                  <a:pos x="26" y="81"/>
                </a:cxn>
                <a:cxn ang="0">
                  <a:pos x="37" y="74"/>
                </a:cxn>
              </a:cxnLst>
              <a:rect l="0" t="0" r="r" b="b"/>
              <a:pathLst>
                <a:path w="90" h="85">
                  <a:moveTo>
                    <a:pt x="37" y="74"/>
                  </a:moveTo>
                  <a:cubicBezTo>
                    <a:pt x="42" y="76"/>
                    <a:pt x="61" y="83"/>
                    <a:pt x="61" y="83"/>
                  </a:cubicBezTo>
                  <a:cubicBezTo>
                    <a:pt x="66" y="85"/>
                    <a:pt x="72" y="83"/>
                    <a:pt x="74" y="78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90" y="40"/>
                    <a:pt x="87" y="34"/>
                    <a:pt x="82" y="32"/>
                  </a:cubicBezTo>
                  <a:cubicBezTo>
                    <a:pt x="82" y="32"/>
                    <a:pt x="63" y="24"/>
                    <a:pt x="59" y="22"/>
                  </a:cubicBezTo>
                  <a:cubicBezTo>
                    <a:pt x="54" y="20"/>
                    <a:pt x="56" y="9"/>
                    <a:pt x="56" y="9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2" y="0"/>
                    <a:pt x="27" y="2"/>
                    <a:pt x="24" y="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3" y="60"/>
                    <a:pt x="3" y="60"/>
                    <a:pt x="3" y="60"/>
                  </a:cubicBezTo>
                  <a:cubicBezTo>
                    <a:pt x="0" y="65"/>
                    <a:pt x="3" y="71"/>
                    <a:pt x="8" y="7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33" y="72"/>
                    <a:pt x="37" y="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17" name="Freeform 20"/>
            <p:cNvSpPr>
              <a:spLocks/>
            </p:cNvSpPr>
            <p:nvPr/>
          </p:nvSpPr>
          <p:spPr bwMode="auto">
            <a:xfrm>
              <a:off x="1587500" y="2784876"/>
              <a:ext cx="127336" cy="135527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62" y="66"/>
                </a:cxn>
                <a:cxn ang="0">
                  <a:pos x="72" y="56"/>
                </a:cxn>
                <a:cxn ang="0">
                  <a:pos x="72" y="21"/>
                </a:cxn>
                <a:cxn ang="0">
                  <a:pos x="62" y="10"/>
                </a:cxn>
                <a:cxn ang="0">
                  <a:pos x="37" y="10"/>
                </a:cxn>
                <a:cxn ang="0">
                  <a:pos x="30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8"/>
                </a:cxn>
                <a:cxn ang="0">
                  <a:pos x="0" y="67"/>
                </a:cxn>
                <a:cxn ang="0">
                  <a:pos x="10" y="77"/>
                </a:cxn>
                <a:cxn ang="0">
                  <a:pos x="30" y="77"/>
                </a:cxn>
                <a:cxn ang="0">
                  <a:pos x="37" y="66"/>
                </a:cxn>
              </a:cxnLst>
              <a:rect l="0" t="0" r="r" b="b"/>
              <a:pathLst>
                <a:path w="72" h="77">
                  <a:moveTo>
                    <a:pt x="37" y="66"/>
                  </a:moveTo>
                  <a:cubicBezTo>
                    <a:pt x="42" y="66"/>
                    <a:pt x="62" y="66"/>
                    <a:pt x="62" y="66"/>
                  </a:cubicBezTo>
                  <a:cubicBezTo>
                    <a:pt x="68" y="66"/>
                    <a:pt x="72" y="62"/>
                    <a:pt x="72" y="56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15"/>
                    <a:pt x="68" y="10"/>
                    <a:pt x="62" y="10"/>
                  </a:cubicBezTo>
                  <a:cubicBezTo>
                    <a:pt x="62" y="10"/>
                    <a:pt x="42" y="10"/>
                    <a:pt x="37" y="10"/>
                  </a:cubicBezTo>
                  <a:cubicBezTo>
                    <a:pt x="32" y="10"/>
                    <a:pt x="30" y="0"/>
                    <a:pt x="3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2"/>
                    <a:pt x="4" y="77"/>
                    <a:pt x="1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2" y="66"/>
                    <a:pt x="37" y="6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18" name="Freeform 21"/>
            <p:cNvSpPr>
              <a:spLocks/>
            </p:cNvSpPr>
            <p:nvPr/>
          </p:nvSpPr>
          <p:spPr bwMode="auto">
            <a:xfrm>
              <a:off x="1528673" y="2588287"/>
              <a:ext cx="159356" cy="151909"/>
            </a:xfrm>
            <a:custGeom>
              <a:avLst/>
              <a:gdLst/>
              <a:ahLst/>
              <a:cxnLst>
                <a:cxn ang="0">
                  <a:pos x="59" y="64"/>
                </a:cxn>
                <a:cxn ang="0">
                  <a:pos x="82" y="54"/>
                </a:cxn>
                <a:cxn ang="0">
                  <a:pos x="87" y="41"/>
                </a:cxn>
                <a:cxn ang="0">
                  <a:pos x="74" y="8"/>
                </a:cxn>
                <a:cxn ang="0">
                  <a:pos x="61" y="2"/>
                </a:cxn>
                <a:cxn ang="0">
                  <a:pos x="37" y="12"/>
                </a:cxn>
                <a:cxn ang="0">
                  <a:pos x="26" y="5"/>
                </a:cxn>
                <a:cxn ang="0">
                  <a:pos x="8" y="13"/>
                </a:cxn>
                <a:cxn ang="0">
                  <a:pos x="3" y="26"/>
                </a:cxn>
                <a:cxn ang="0">
                  <a:pos x="13" y="52"/>
                </a:cxn>
                <a:cxn ang="0">
                  <a:pos x="24" y="78"/>
                </a:cxn>
                <a:cxn ang="0">
                  <a:pos x="38" y="84"/>
                </a:cxn>
                <a:cxn ang="0">
                  <a:pos x="56" y="76"/>
                </a:cxn>
                <a:cxn ang="0">
                  <a:pos x="59" y="64"/>
                </a:cxn>
              </a:cxnLst>
              <a:rect l="0" t="0" r="r" b="b"/>
              <a:pathLst>
                <a:path w="90" h="86">
                  <a:moveTo>
                    <a:pt x="59" y="64"/>
                  </a:moveTo>
                  <a:cubicBezTo>
                    <a:pt x="63" y="62"/>
                    <a:pt x="82" y="54"/>
                    <a:pt x="82" y="54"/>
                  </a:cubicBezTo>
                  <a:cubicBezTo>
                    <a:pt x="87" y="52"/>
                    <a:pt x="90" y="46"/>
                    <a:pt x="87" y="41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2" y="3"/>
                    <a:pt x="66" y="0"/>
                    <a:pt x="61" y="2"/>
                  </a:cubicBezTo>
                  <a:cubicBezTo>
                    <a:pt x="61" y="2"/>
                    <a:pt x="42" y="10"/>
                    <a:pt x="37" y="12"/>
                  </a:cubicBezTo>
                  <a:cubicBezTo>
                    <a:pt x="33" y="14"/>
                    <a:pt x="26" y="5"/>
                    <a:pt x="26" y="5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3" y="15"/>
                    <a:pt x="0" y="21"/>
                    <a:pt x="3" y="26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7" y="84"/>
                    <a:pt x="32" y="86"/>
                    <a:pt x="38" y="84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4" y="65"/>
                    <a:pt x="59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19" name="Freeform 22"/>
            <p:cNvSpPr>
              <a:spLocks/>
            </p:cNvSpPr>
            <p:nvPr/>
          </p:nvSpPr>
          <p:spPr bwMode="auto">
            <a:xfrm>
              <a:off x="1412507" y="2415528"/>
              <a:ext cx="162334" cy="162334"/>
            </a:xfrm>
            <a:custGeom>
              <a:avLst/>
              <a:gdLst/>
              <a:ahLst/>
              <a:cxnLst>
                <a:cxn ang="0">
                  <a:pos x="71" y="61"/>
                </a:cxn>
                <a:cxn ang="0">
                  <a:pos x="88" y="43"/>
                </a:cxn>
                <a:cxn ang="0">
                  <a:pos x="88" y="29"/>
                </a:cxn>
                <a:cxn ang="0">
                  <a:pos x="63" y="4"/>
                </a:cxn>
                <a:cxn ang="0">
                  <a:pos x="49" y="4"/>
                </a:cxn>
                <a:cxn ang="0">
                  <a:pos x="31" y="21"/>
                </a:cxn>
                <a:cxn ang="0">
                  <a:pos x="18" y="19"/>
                </a:cxn>
                <a:cxn ang="0">
                  <a:pos x="4" y="33"/>
                </a:cxn>
                <a:cxn ang="0">
                  <a:pos x="4" y="48"/>
                </a:cxn>
                <a:cxn ang="0">
                  <a:pos x="24" y="68"/>
                </a:cxn>
                <a:cxn ang="0">
                  <a:pos x="45" y="88"/>
                </a:cxn>
                <a:cxn ang="0">
                  <a:pos x="59" y="88"/>
                </a:cxn>
                <a:cxn ang="0">
                  <a:pos x="73" y="74"/>
                </a:cxn>
                <a:cxn ang="0">
                  <a:pos x="71" y="61"/>
                </a:cxn>
              </a:cxnLst>
              <a:rect l="0" t="0" r="r" b="b"/>
              <a:pathLst>
                <a:path w="92" h="92">
                  <a:moveTo>
                    <a:pt x="71" y="61"/>
                  </a:moveTo>
                  <a:cubicBezTo>
                    <a:pt x="74" y="57"/>
                    <a:pt x="88" y="43"/>
                    <a:pt x="88" y="43"/>
                  </a:cubicBezTo>
                  <a:cubicBezTo>
                    <a:pt x="92" y="39"/>
                    <a:pt x="92" y="33"/>
                    <a:pt x="88" y="29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59" y="0"/>
                    <a:pt x="53" y="0"/>
                    <a:pt x="49" y="4"/>
                  </a:cubicBezTo>
                  <a:cubicBezTo>
                    <a:pt x="49" y="4"/>
                    <a:pt x="35" y="18"/>
                    <a:pt x="31" y="21"/>
                  </a:cubicBezTo>
                  <a:cubicBezTo>
                    <a:pt x="28" y="25"/>
                    <a:pt x="18" y="19"/>
                    <a:pt x="18" y="19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0" y="37"/>
                    <a:pt x="0" y="44"/>
                    <a:pt x="4" y="48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9" y="92"/>
                    <a:pt x="55" y="92"/>
                    <a:pt x="59" y="88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73" y="74"/>
                    <a:pt x="67" y="64"/>
                    <a:pt x="71" y="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20" name="Freeform 23"/>
            <p:cNvSpPr>
              <a:spLocks/>
            </p:cNvSpPr>
            <p:nvPr/>
          </p:nvSpPr>
          <p:spPr bwMode="auto">
            <a:xfrm>
              <a:off x="1249428" y="2304575"/>
              <a:ext cx="152654" cy="157122"/>
            </a:xfrm>
            <a:custGeom>
              <a:avLst/>
              <a:gdLst/>
              <a:ahLst/>
              <a:cxnLst>
                <a:cxn ang="0">
                  <a:pos x="74" y="52"/>
                </a:cxn>
                <a:cxn ang="0">
                  <a:pos x="84" y="29"/>
                </a:cxn>
                <a:cxn ang="0">
                  <a:pos x="78" y="15"/>
                </a:cxn>
                <a:cxn ang="0">
                  <a:pos x="45" y="2"/>
                </a:cxn>
                <a:cxn ang="0">
                  <a:pos x="32" y="7"/>
                </a:cxn>
                <a:cxn ang="0">
                  <a:pos x="23" y="30"/>
                </a:cxn>
                <a:cxn ang="0">
                  <a:pos x="10" y="33"/>
                </a:cxn>
                <a:cxn ang="0">
                  <a:pos x="2" y="52"/>
                </a:cxn>
                <a:cxn ang="0">
                  <a:pos x="8" y="65"/>
                </a:cxn>
                <a:cxn ang="0">
                  <a:pos x="34" y="76"/>
                </a:cxn>
                <a:cxn ang="0">
                  <a:pos x="60" y="87"/>
                </a:cxn>
                <a:cxn ang="0">
                  <a:pos x="74" y="81"/>
                </a:cxn>
                <a:cxn ang="0">
                  <a:pos x="81" y="63"/>
                </a:cxn>
                <a:cxn ang="0">
                  <a:pos x="74" y="52"/>
                </a:cxn>
              </a:cxnLst>
              <a:rect l="0" t="0" r="r" b="b"/>
              <a:pathLst>
                <a:path w="86" h="89">
                  <a:moveTo>
                    <a:pt x="74" y="52"/>
                  </a:moveTo>
                  <a:cubicBezTo>
                    <a:pt x="76" y="47"/>
                    <a:pt x="84" y="29"/>
                    <a:pt x="84" y="29"/>
                  </a:cubicBezTo>
                  <a:cubicBezTo>
                    <a:pt x="86" y="23"/>
                    <a:pt x="83" y="18"/>
                    <a:pt x="78" y="15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0" y="0"/>
                    <a:pt x="34" y="2"/>
                    <a:pt x="32" y="7"/>
                  </a:cubicBezTo>
                  <a:cubicBezTo>
                    <a:pt x="32" y="7"/>
                    <a:pt x="25" y="26"/>
                    <a:pt x="23" y="30"/>
                  </a:cubicBezTo>
                  <a:cubicBezTo>
                    <a:pt x="21" y="35"/>
                    <a:pt x="10" y="33"/>
                    <a:pt x="10" y="33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0" y="57"/>
                    <a:pt x="3" y="63"/>
                    <a:pt x="8" y="65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6" y="89"/>
                    <a:pt x="71" y="86"/>
                    <a:pt x="74" y="81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72" y="56"/>
                    <a:pt x="74" y="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228" name="Group 126"/>
          <p:cNvGrpSpPr/>
          <p:nvPr/>
        </p:nvGrpSpPr>
        <p:grpSpPr>
          <a:xfrm>
            <a:off x="6300192" y="1412776"/>
            <a:ext cx="1555997" cy="1553990"/>
            <a:chOff x="560625" y="2276278"/>
            <a:chExt cx="1154211" cy="115272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29" name="Freeform 6"/>
            <p:cNvSpPr>
              <a:spLocks noEditPoints="1"/>
            </p:cNvSpPr>
            <p:nvPr/>
          </p:nvSpPr>
          <p:spPr bwMode="auto">
            <a:xfrm>
              <a:off x="614039" y="2329692"/>
              <a:ext cx="1011238" cy="1011238"/>
            </a:xfrm>
            <a:custGeom>
              <a:avLst/>
              <a:gdLst/>
              <a:ahLst/>
              <a:cxnLst>
                <a:cxn ang="0">
                  <a:pos x="572" y="286"/>
                </a:cxn>
                <a:cxn ang="0">
                  <a:pos x="286" y="573"/>
                </a:cxn>
                <a:cxn ang="0">
                  <a:pos x="0" y="286"/>
                </a:cxn>
                <a:cxn ang="0">
                  <a:pos x="286" y="0"/>
                </a:cxn>
                <a:cxn ang="0">
                  <a:pos x="572" y="286"/>
                </a:cxn>
                <a:cxn ang="0">
                  <a:pos x="286" y="527"/>
                </a:cxn>
                <a:cxn ang="0">
                  <a:pos x="526" y="286"/>
                </a:cxn>
                <a:cxn ang="0">
                  <a:pos x="286" y="46"/>
                </a:cxn>
                <a:cxn ang="0">
                  <a:pos x="46" y="286"/>
                </a:cxn>
                <a:cxn ang="0">
                  <a:pos x="286" y="527"/>
                </a:cxn>
              </a:cxnLst>
              <a:rect l="0" t="0" r="r" b="b"/>
              <a:pathLst>
                <a:path w="572" h="573">
                  <a:moveTo>
                    <a:pt x="572" y="286"/>
                  </a:moveTo>
                  <a:cubicBezTo>
                    <a:pt x="572" y="444"/>
                    <a:pt x="444" y="573"/>
                    <a:pt x="286" y="573"/>
                  </a:cubicBezTo>
                  <a:cubicBezTo>
                    <a:pt x="128" y="573"/>
                    <a:pt x="0" y="444"/>
                    <a:pt x="0" y="286"/>
                  </a:cubicBezTo>
                  <a:cubicBezTo>
                    <a:pt x="0" y="128"/>
                    <a:pt x="128" y="0"/>
                    <a:pt x="286" y="0"/>
                  </a:cubicBezTo>
                  <a:cubicBezTo>
                    <a:pt x="444" y="0"/>
                    <a:pt x="572" y="128"/>
                    <a:pt x="572" y="286"/>
                  </a:cubicBezTo>
                  <a:close/>
                  <a:moveTo>
                    <a:pt x="286" y="527"/>
                  </a:moveTo>
                  <a:cubicBezTo>
                    <a:pt x="419" y="527"/>
                    <a:pt x="526" y="419"/>
                    <a:pt x="526" y="286"/>
                  </a:cubicBezTo>
                  <a:cubicBezTo>
                    <a:pt x="526" y="154"/>
                    <a:pt x="419" y="46"/>
                    <a:pt x="286" y="46"/>
                  </a:cubicBezTo>
                  <a:cubicBezTo>
                    <a:pt x="153" y="46"/>
                    <a:pt x="46" y="154"/>
                    <a:pt x="46" y="286"/>
                  </a:cubicBezTo>
                  <a:cubicBezTo>
                    <a:pt x="46" y="419"/>
                    <a:pt x="153" y="527"/>
                    <a:pt x="286" y="5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30" name="Freeform 8"/>
            <p:cNvSpPr>
              <a:spLocks/>
            </p:cNvSpPr>
            <p:nvPr/>
          </p:nvSpPr>
          <p:spPr bwMode="auto">
            <a:xfrm>
              <a:off x="1069223" y="2276278"/>
              <a:ext cx="136272" cy="126591"/>
            </a:xfrm>
            <a:custGeom>
              <a:avLst/>
              <a:gdLst/>
              <a:ahLst/>
              <a:cxnLst>
                <a:cxn ang="0">
                  <a:pos x="67" y="35"/>
                </a:cxn>
                <a:cxn ang="0">
                  <a:pos x="67" y="10"/>
                </a:cxn>
                <a:cxn ang="0">
                  <a:pos x="57" y="0"/>
                </a:cxn>
                <a:cxn ang="0">
                  <a:pos x="21" y="0"/>
                </a:cxn>
                <a:cxn ang="0">
                  <a:pos x="11" y="10"/>
                </a:cxn>
                <a:cxn ang="0">
                  <a:pos x="11" y="35"/>
                </a:cxn>
                <a:cxn ang="0">
                  <a:pos x="0" y="43"/>
                </a:cxn>
                <a:cxn ang="0">
                  <a:pos x="0" y="62"/>
                </a:cxn>
                <a:cxn ang="0">
                  <a:pos x="10" y="72"/>
                </a:cxn>
                <a:cxn ang="0">
                  <a:pos x="39" y="72"/>
                </a:cxn>
                <a:cxn ang="0">
                  <a:pos x="67" y="72"/>
                </a:cxn>
                <a:cxn ang="0">
                  <a:pos x="77" y="62"/>
                </a:cxn>
                <a:cxn ang="0">
                  <a:pos x="77" y="43"/>
                </a:cxn>
                <a:cxn ang="0">
                  <a:pos x="67" y="35"/>
                </a:cxn>
              </a:cxnLst>
              <a:rect l="0" t="0" r="r" b="b"/>
              <a:pathLst>
                <a:path w="77" h="72">
                  <a:moveTo>
                    <a:pt x="67" y="35"/>
                  </a:moveTo>
                  <a:cubicBezTo>
                    <a:pt x="67" y="30"/>
                    <a:pt x="67" y="10"/>
                    <a:pt x="67" y="10"/>
                  </a:cubicBezTo>
                  <a:cubicBezTo>
                    <a:pt x="67" y="4"/>
                    <a:pt x="62" y="0"/>
                    <a:pt x="5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1" y="4"/>
                    <a:pt x="11" y="10"/>
                  </a:cubicBezTo>
                  <a:cubicBezTo>
                    <a:pt x="11" y="10"/>
                    <a:pt x="11" y="30"/>
                    <a:pt x="11" y="35"/>
                  </a:cubicBezTo>
                  <a:cubicBezTo>
                    <a:pt x="11" y="40"/>
                    <a:pt x="0" y="43"/>
                    <a:pt x="0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8"/>
                    <a:pt x="5" y="72"/>
                    <a:pt x="10" y="72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73" y="72"/>
                    <a:pt x="77" y="68"/>
                    <a:pt x="77" y="62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67" y="40"/>
                    <a:pt x="67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31" name="Freeform 9"/>
            <p:cNvSpPr>
              <a:spLocks/>
            </p:cNvSpPr>
            <p:nvPr/>
          </p:nvSpPr>
          <p:spPr bwMode="auto">
            <a:xfrm>
              <a:off x="874868" y="2304575"/>
              <a:ext cx="151909" cy="157122"/>
            </a:xfrm>
            <a:custGeom>
              <a:avLst/>
              <a:gdLst/>
              <a:ahLst/>
              <a:cxnLst>
                <a:cxn ang="0">
                  <a:pos x="63" y="30"/>
                </a:cxn>
                <a:cxn ang="0">
                  <a:pos x="54" y="7"/>
                </a:cxn>
                <a:cxn ang="0">
                  <a:pos x="40" y="2"/>
                </a:cxn>
                <a:cxn ang="0">
                  <a:pos x="7" y="15"/>
                </a:cxn>
                <a:cxn ang="0">
                  <a:pos x="2" y="29"/>
                </a:cxn>
                <a:cxn ang="0">
                  <a:pos x="12" y="52"/>
                </a:cxn>
                <a:cxn ang="0">
                  <a:pos x="5" y="63"/>
                </a:cxn>
                <a:cxn ang="0">
                  <a:pos x="12" y="81"/>
                </a:cxn>
                <a:cxn ang="0">
                  <a:pos x="25" y="87"/>
                </a:cxn>
                <a:cxn ang="0">
                  <a:pos x="52" y="76"/>
                </a:cxn>
                <a:cxn ang="0">
                  <a:pos x="78" y="65"/>
                </a:cxn>
                <a:cxn ang="0">
                  <a:pos x="83" y="52"/>
                </a:cxn>
                <a:cxn ang="0">
                  <a:pos x="76" y="33"/>
                </a:cxn>
                <a:cxn ang="0">
                  <a:pos x="63" y="30"/>
                </a:cxn>
              </a:cxnLst>
              <a:rect l="0" t="0" r="r" b="b"/>
              <a:pathLst>
                <a:path w="86" h="89">
                  <a:moveTo>
                    <a:pt x="63" y="30"/>
                  </a:moveTo>
                  <a:cubicBezTo>
                    <a:pt x="61" y="26"/>
                    <a:pt x="54" y="7"/>
                    <a:pt x="54" y="7"/>
                  </a:cubicBezTo>
                  <a:cubicBezTo>
                    <a:pt x="51" y="2"/>
                    <a:pt x="45" y="0"/>
                    <a:pt x="40" y="2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2" y="18"/>
                    <a:pt x="0" y="23"/>
                    <a:pt x="2" y="29"/>
                  </a:cubicBezTo>
                  <a:cubicBezTo>
                    <a:pt x="2" y="29"/>
                    <a:pt x="10" y="47"/>
                    <a:pt x="12" y="52"/>
                  </a:cubicBezTo>
                  <a:cubicBezTo>
                    <a:pt x="13" y="56"/>
                    <a:pt x="5" y="63"/>
                    <a:pt x="5" y="63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14" y="86"/>
                    <a:pt x="20" y="89"/>
                    <a:pt x="25" y="87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83" y="63"/>
                    <a:pt x="86" y="57"/>
                    <a:pt x="83" y="52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6" y="33"/>
                    <a:pt x="65" y="35"/>
                    <a:pt x="63" y="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32" name="Freeform 10"/>
            <p:cNvSpPr>
              <a:spLocks/>
            </p:cNvSpPr>
            <p:nvPr/>
          </p:nvSpPr>
          <p:spPr bwMode="auto">
            <a:xfrm>
              <a:off x="699875" y="2415528"/>
              <a:ext cx="163079" cy="162334"/>
            </a:xfrm>
            <a:custGeom>
              <a:avLst/>
              <a:gdLst/>
              <a:ahLst/>
              <a:cxnLst>
                <a:cxn ang="0">
                  <a:pos x="61" y="21"/>
                </a:cxn>
                <a:cxn ang="0">
                  <a:pos x="44" y="4"/>
                </a:cxn>
                <a:cxn ang="0">
                  <a:pos x="30" y="4"/>
                </a:cxn>
                <a:cxn ang="0">
                  <a:pos x="4" y="29"/>
                </a:cxn>
                <a:cxn ang="0">
                  <a:pos x="4" y="43"/>
                </a:cxn>
                <a:cxn ang="0">
                  <a:pos x="22" y="61"/>
                </a:cxn>
                <a:cxn ang="0">
                  <a:pos x="20" y="74"/>
                </a:cxn>
                <a:cxn ang="0">
                  <a:pos x="34" y="88"/>
                </a:cxn>
                <a:cxn ang="0">
                  <a:pos x="48" y="88"/>
                </a:cxn>
                <a:cxn ang="0">
                  <a:pos x="68" y="68"/>
                </a:cxn>
                <a:cxn ang="0">
                  <a:pos x="88" y="48"/>
                </a:cxn>
                <a:cxn ang="0">
                  <a:pos x="88" y="33"/>
                </a:cxn>
                <a:cxn ang="0">
                  <a:pos x="75" y="19"/>
                </a:cxn>
                <a:cxn ang="0">
                  <a:pos x="61" y="21"/>
                </a:cxn>
              </a:cxnLst>
              <a:rect l="0" t="0" r="r" b="b"/>
              <a:pathLst>
                <a:path w="92" h="92">
                  <a:moveTo>
                    <a:pt x="61" y="21"/>
                  </a:moveTo>
                  <a:cubicBezTo>
                    <a:pt x="58" y="18"/>
                    <a:pt x="44" y="4"/>
                    <a:pt x="44" y="4"/>
                  </a:cubicBezTo>
                  <a:cubicBezTo>
                    <a:pt x="40" y="0"/>
                    <a:pt x="33" y="0"/>
                    <a:pt x="30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0" y="33"/>
                    <a:pt x="0" y="39"/>
                    <a:pt x="4" y="43"/>
                  </a:cubicBezTo>
                  <a:cubicBezTo>
                    <a:pt x="4" y="43"/>
                    <a:pt x="19" y="57"/>
                    <a:pt x="22" y="61"/>
                  </a:cubicBezTo>
                  <a:cubicBezTo>
                    <a:pt x="25" y="64"/>
                    <a:pt x="20" y="74"/>
                    <a:pt x="20" y="74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38" y="92"/>
                    <a:pt x="44" y="92"/>
                    <a:pt x="48" y="8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2" y="44"/>
                    <a:pt x="92" y="37"/>
                    <a:pt x="88" y="33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19"/>
                    <a:pt x="65" y="25"/>
                    <a:pt x="61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33" name="Freeform 11"/>
            <p:cNvSpPr>
              <a:spLocks/>
            </p:cNvSpPr>
            <p:nvPr/>
          </p:nvSpPr>
          <p:spPr bwMode="auto">
            <a:xfrm>
              <a:off x="588922" y="2588287"/>
              <a:ext cx="157122" cy="151909"/>
            </a:xfrm>
            <a:custGeom>
              <a:avLst/>
              <a:gdLst/>
              <a:ahLst/>
              <a:cxnLst>
                <a:cxn ang="0">
                  <a:pos x="52" y="12"/>
                </a:cxn>
                <a:cxn ang="0">
                  <a:pos x="29" y="2"/>
                </a:cxn>
                <a:cxn ang="0">
                  <a:pos x="16" y="8"/>
                </a:cxn>
                <a:cxn ang="0">
                  <a:pos x="2" y="41"/>
                </a:cxn>
                <a:cxn ang="0">
                  <a:pos x="8" y="54"/>
                </a:cxn>
                <a:cxn ang="0">
                  <a:pos x="31" y="64"/>
                </a:cxn>
                <a:cxn ang="0">
                  <a:pos x="34" y="76"/>
                </a:cxn>
                <a:cxn ang="0">
                  <a:pos x="52" y="84"/>
                </a:cxn>
                <a:cxn ang="0">
                  <a:pos x="65" y="78"/>
                </a:cxn>
                <a:cxn ang="0">
                  <a:pos x="76" y="52"/>
                </a:cxn>
                <a:cxn ang="0">
                  <a:pos x="87" y="26"/>
                </a:cxn>
                <a:cxn ang="0">
                  <a:pos x="82" y="13"/>
                </a:cxn>
                <a:cxn ang="0">
                  <a:pos x="63" y="5"/>
                </a:cxn>
                <a:cxn ang="0">
                  <a:pos x="52" y="12"/>
                </a:cxn>
              </a:cxnLst>
              <a:rect l="0" t="0" r="r" b="b"/>
              <a:pathLst>
                <a:path w="89" h="86">
                  <a:moveTo>
                    <a:pt x="52" y="12"/>
                  </a:moveTo>
                  <a:cubicBezTo>
                    <a:pt x="48" y="10"/>
                    <a:pt x="29" y="2"/>
                    <a:pt x="29" y="2"/>
                  </a:cubicBezTo>
                  <a:cubicBezTo>
                    <a:pt x="24" y="0"/>
                    <a:pt x="18" y="3"/>
                    <a:pt x="16" y="8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0" y="46"/>
                    <a:pt x="3" y="52"/>
                    <a:pt x="8" y="54"/>
                  </a:cubicBezTo>
                  <a:cubicBezTo>
                    <a:pt x="8" y="54"/>
                    <a:pt x="26" y="62"/>
                    <a:pt x="31" y="64"/>
                  </a:cubicBezTo>
                  <a:cubicBezTo>
                    <a:pt x="35" y="65"/>
                    <a:pt x="34" y="76"/>
                    <a:pt x="34" y="76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7" y="86"/>
                    <a:pt x="63" y="84"/>
                    <a:pt x="65" y="78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9" y="21"/>
                    <a:pt x="87" y="15"/>
                    <a:pt x="82" y="13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57" y="14"/>
                    <a:pt x="52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34" name="Freeform 12"/>
            <p:cNvSpPr>
              <a:spLocks/>
            </p:cNvSpPr>
            <p:nvPr/>
          </p:nvSpPr>
          <p:spPr bwMode="auto">
            <a:xfrm>
              <a:off x="560625" y="2784876"/>
              <a:ext cx="128825" cy="135527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10" y="10"/>
                </a:cxn>
                <a:cxn ang="0">
                  <a:pos x="0" y="21"/>
                </a:cxn>
                <a:cxn ang="0">
                  <a:pos x="0" y="56"/>
                </a:cxn>
                <a:cxn ang="0">
                  <a:pos x="10" y="66"/>
                </a:cxn>
                <a:cxn ang="0">
                  <a:pos x="35" y="66"/>
                </a:cxn>
                <a:cxn ang="0">
                  <a:pos x="43" y="77"/>
                </a:cxn>
                <a:cxn ang="0">
                  <a:pos x="63" y="77"/>
                </a:cxn>
                <a:cxn ang="0">
                  <a:pos x="73" y="67"/>
                </a:cxn>
                <a:cxn ang="0">
                  <a:pos x="73" y="38"/>
                </a:cxn>
                <a:cxn ang="0">
                  <a:pos x="73" y="10"/>
                </a:cxn>
                <a:cxn ang="0">
                  <a:pos x="63" y="0"/>
                </a:cxn>
                <a:cxn ang="0">
                  <a:pos x="43" y="0"/>
                </a:cxn>
                <a:cxn ang="0">
                  <a:pos x="35" y="10"/>
                </a:cxn>
              </a:cxnLst>
              <a:rect l="0" t="0" r="r" b="b"/>
              <a:pathLst>
                <a:path w="73" h="77">
                  <a:moveTo>
                    <a:pt x="35" y="10"/>
                  </a:moveTo>
                  <a:cubicBezTo>
                    <a:pt x="30" y="10"/>
                    <a:pt x="10" y="10"/>
                    <a:pt x="10" y="10"/>
                  </a:cubicBezTo>
                  <a:cubicBezTo>
                    <a:pt x="5" y="10"/>
                    <a:pt x="0" y="15"/>
                    <a:pt x="0" y="21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2"/>
                    <a:pt x="5" y="66"/>
                    <a:pt x="10" y="66"/>
                  </a:cubicBezTo>
                  <a:cubicBezTo>
                    <a:pt x="10" y="66"/>
                    <a:pt x="30" y="66"/>
                    <a:pt x="35" y="66"/>
                  </a:cubicBezTo>
                  <a:cubicBezTo>
                    <a:pt x="40" y="66"/>
                    <a:pt x="43" y="77"/>
                    <a:pt x="4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8" y="77"/>
                    <a:pt x="73" y="72"/>
                    <a:pt x="73" y="67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4"/>
                    <a:pt x="68" y="0"/>
                    <a:pt x="6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0" y="10"/>
                    <a:pt x="35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35" name="Freeform 13"/>
            <p:cNvSpPr>
              <a:spLocks/>
            </p:cNvSpPr>
            <p:nvPr/>
          </p:nvSpPr>
          <p:spPr bwMode="auto">
            <a:xfrm>
              <a:off x="588922" y="2965081"/>
              <a:ext cx="157122" cy="14967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8" y="32"/>
                </a:cxn>
                <a:cxn ang="0">
                  <a:pos x="2" y="45"/>
                </a:cxn>
                <a:cxn ang="0">
                  <a:pos x="16" y="78"/>
                </a:cxn>
                <a:cxn ang="0">
                  <a:pos x="29" y="83"/>
                </a:cxn>
                <a:cxn ang="0">
                  <a:pos x="52" y="74"/>
                </a:cxn>
                <a:cxn ang="0">
                  <a:pos x="63" y="81"/>
                </a:cxn>
                <a:cxn ang="0">
                  <a:pos x="82" y="73"/>
                </a:cxn>
                <a:cxn ang="0">
                  <a:pos x="87" y="60"/>
                </a:cxn>
                <a:cxn ang="0">
                  <a:pos x="76" y="33"/>
                </a:cxn>
                <a:cxn ang="0">
                  <a:pos x="65" y="7"/>
                </a:cxn>
                <a:cxn ang="0">
                  <a:pos x="52" y="2"/>
                </a:cxn>
                <a:cxn ang="0">
                  <a:pos x="34" y="9"/>
                </a:cxn>
                <a:cxn ang="0">
                  <a:pos x="31" y="22"/>
                </a:cxn>
              </a:cxnLst>
              <a:rect l="0" t="0" r="r" b="b"/>
              <a:pathLst>
                <a:path w="89" h="85">
                  <a:moveTo>
                    <a:pt x="31" y="22"/>
                  </a:moveTo>
                  <a:cubicBezTo>
                    <a:pt x="26" y="24"/>
                    <a:pt x="8" y="32"/>
                    <a:pt x="8" y="32"/>
                  </a:cubicBezTo>
                  <a:cubicBezTo>
                    <a:pt x="3" y="34"/>
                    <a:pt x="0" y="40"/>
                    <a:pt x="2" y="45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8" y="83"/>
                    <a:pt x="24" y="85"/>
                    <a:pt x="29" y="83"/>
                  </a:cubicBezTo>
                  <a:cubicBezTo>
                    <a:pt x="29" y="83"/>
                    <a:pt x="48" y="76"/>
                    <a:pt x="52" y="74"/>
                  </a:cubicBezTo>
                  <a:cubicBezTo>
                    <a:pt x="57" y="72"/>
                    <a:pt x="63" y="81"/>
                    <a:pt x="63" y="81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7" y="71"/>
                    <a:pt x="89" y="65"/>
                    <a:pt x="87" y="60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65" y="7"/>
                    <a:pt x="65" y="7"/>
                    <a:pt x="65" y="7"/>
                  </a:cubicBezTo>
                  <a:cubicBezTo>
                    <a:pt x="63" y="2"/>
                    <a:pt x="57" y="0"/>
                    <a:pt x="52" y="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4" y="9"/>
                    <a:pt x="35" y="20"/>
                    <a:pt x="31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36" name="Freeform 14"/>
            <p:cNvSpPr>
              <a:spLocks/>
            </p:cNvSpPr>
            <p:nvPr/>
          </p:nvSpPr>
          <p:spPr bwMode="auto">
            <a:xfrm>
              <a:off x="699875" y="3127416"/>
              <a:ext cx="163079" cy="162334"/>
            </a:xfrm>
            <a:custGeom>
              <a:avLst/>
              <a:gdLst/>
              <a:ahLst/>
              <a:cxnLst>
                <a:cxn ang="0">
                  <a:pos x="22" y="31"/>
                </a:cxn>
                <a:cxn ang="0">
                  <a:pos x="4" y="48"/>
                </a:cxn>
                <a:cxn ang="0">
                  <a:pos x="4" y="63"/>
                </a:cxn>
                <a:cxn ang="0">
                  <a:pos x="30" y="88"/>
                </a:cxn>
                <a:cxn ang="0">
                  <a:pos x="44" y="88"/>
                </a:cxn>
                <a:cxn ang="0">
                  <a:pos x="62" y="70"/>
                </a:cxn>
                <a:cxn ang="0">
                  <a:pos x="75" y="72"/>
                </a:cxn>
                <a:cxn ang="0">
                  <a:pos x="88" y="58"/>
                </a:cxn>
                <a:cxn ang="0">
                  <a:pos x="88" y="44"/>
                </a:cxn>
                <a:cxn ang="0">
                  <a:pos x="68" y="24"/>
                </a:cxn>
                <a:cxn ang="0">
                  <a:pos x="48" y="4"/>
                </a:cxn>
                <a:cxn ang="0">
                  <a:pos x="34" y="4"/>
                </a:cxn>
                <a:cxn ang="0">
                  <a:pos x="20" y="18"/>
                </a:cxn>
                <a:cxn ang="0">
                  <a:pos x="22" y="31"/>
                </a:cxn>
              </a:cxnLst>
              <a:rect l="0" t="0" r="r" b="b"/>
              <a:pathLst>
                <a:path w="92" h="92">
                  <a:moveTo>
                    <a:pt x="22" y="31"/>
                  </a:moveTo>
                  <a:cubicBezTo>
                    <a:pt x="19" y="34"/>
                    <a:pt x="4" y="48"/>
                    <a:pt x="4" y="48"/>
                  </a:cubicBezTo>
                  <a:cubicBezTo>
                    <a:pt x="0" y="52"/>
                    <a:pt x="0" y="59"/>
                    <a:pt x="4" y="63"/>
                  </a:cubicBezTo>
                  <a:cubicBezTo>
                    <a:pt x="30" y="88"/>
                    <a:pt x="30" y="88"/>
                    <a:pt x="30" y="88"/>
                  </a:cubicBezTo>
                  <a:cubicBezTo>
                    <a:pt x="33" y="92"/>
                    <a:pt x="40" y="92"/>
                    <a:pt x="44" y="88"/>
                  </a:cubicBezTo>
                  <a:cubicBezTo>
                    <a:pt x="44" y="88"/>
                    <a:pt x="58" y="74"/>
                    <a:pt x="62" y="70"/>
                  </a:cubicBezTo>
                  <a:cubicBezTo>
                    <a:pt x="65" y="67"/>
                    <a:pt x="75" y="72"/>
                    <a:pt x="75" y="72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92" y="54"/>
                    <a:pt x="92" y="48"/>
                    <a:pt x="88" y="44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4" y="0"/>
                    <a:pt x="38" y="0"/>
                    <a:pt x="34" y="4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6" y="27"/>
                    <a:pt x="22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37" name="Freeform 15"/>
            <p:cNvSpPr>
              <a:spLocks/>
            </p:cNvSpPr>
            <p:nvPr/>
          </p:nvSpPr>
          <p:spPr bwMode="auto">
            <a:xfrm>
              <a:off x="874868" y="3243581"/>
              <a:ext cx="151909" cy="157122"/>
            </a:xfrm>
            <a:custGeom>
              <a:avLst/>
              <a:gdLst/>
              <a:ahLst/>
              <a:cxnLst>
                <a:cxn ang="0">
                  <a:pos x="12" y="37"/>
                </a:cxn>
                <a:cxn ang="0">
                  <a:pos x="2" y="60"/>
                </a:cxn>
                <a:cxn ang="0">
                  <a:pos x="7" y="73"/>
                </a:cxn>
                <a:cxn ang="0">
                  <a:pos x="40" y="87"/>
                </a:cxn>
                <a:cxn ang="0">
                  <a:pos x="54" y="81"/>
                </a:cxn>
                <a:cxn ang="0">
                  <a:pos x="63" y="58"/>
                </a:cxn>
                <a:cxn ang="0">
                  <a:pos x="76" y="55"/>
                </a:cxn>
                <a:cxn ang="0">
                  <a:pos x="83" y="37"/>
                </a:cxn>
                <a:cxn ang="0">
                  <a:pos x="78" y="24"/>
                </a:cxn>
                <a:cxn ang="0">
                  <a:pos x="52" y="13"/>
                </a:cxn>
                <a:cxn ang="0">
                  <a:pos x="25" y="2"/>
                </a:cxn>
                <a:cxn ang="0">
                  <a:pos x="12" y="7"/>
                </a:cxn>
                <a:cxn ang="0">
                  <a:pos x="5" y="26"/>
                </a:cxn>
                <a:cxn ang="0">
                  <a:pos x="12" y="37"/>
                </a:cxn>
              </a:cxnLst>
              <a:rect l="0" t="0" r="r" b="b"/>
              <a:pathLst>
                <a:path w="86" h="89">
                  <a:moveTo>
                    <a:pt x="12" y="37"/>
                  </a:moveTo>
                  <a:cubicBezTo>
                    <a:pt x="10" y="41"/>
                    <a:pt x="2" y="60"/>
                    <a:pt x="2" y="60"/>
                  </a:cubicBezTo>
                  <a:cubicBezTo>
                    <a:pt x="0" y="65"/>
                    <a:pt x="2" y="71"/>
                    <a:pt x="7" y="73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5" y="89"/>
                    <a:pt x="51" y="87"/>
                    <a:pt x="54" y="81"/>
                  </a:cubicBezTo>
                  <a:cubicBezTo>
                    <a:pt x="54" y="81"/>
                    <a:pt x="61" y="63"/>
                    <a:pt x="63" y="58"/>
                  </a:cubicBezTo>
                  <a:cubicBezTo>
                    <a:pt x="65" y="54"/>
                    <a:pt x="76" y="55"/>
                    <a:pt x="76" y="55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6" y="32"/>
                    <a:pt x="83" y="26"/>
                    <a:pt x="78" y="24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0" y="0"/>
                    <a:pt x="14" y="2"/>
                    <a:pt x="12" y="7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13" y="32"/>
                    <a:pt x="12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38" name="Freeform 16"/>
            <p:cNvSpPr>
              <a:spLocks/>
            </p:cNvSpPr>
            <p:nvPr/>
          </p:nvSpPr>
          <p:spPr bwMode="auto">
            <a:xfrm>
              <a:off x="1069223" y="3300175"/>
              <a:ext cx="136272" cy="128825"/>
            </a:xfrm>
            <a:custGeom>
              <a:avLst/>
              <a:gdLst/>
              <a:ahLst/>
              <a:cxnLst>
                <a:cxn ang="0">
                  <a:pos x="11" y="38"/>
                </a:cxn>
                <a:cxn ang="0">
                  <a:pos x="11" y="63"/>
                </a:cxn>
                <a:cxn ang="0">
                  <a:pos x="21" y="73"/>
                </a:cxn>
                <a:cxn ang="0">
                  <a:pos x="57" y="73"/>
                </a:cxn>
                <a:cxn ang="0">
                  <a:pos x="67" y="63"/>
                </a:cxn>
                <a:cxn ang="0">
                  <a:pos x="67" y="38"/>
                </a:cxn>
                <a:cxn ang="0">
                  <a:pos x="77" y="30"/>
                </a:cxn>
                <a:cxn ang="0">
                  <a:pos x="77" y="10"/>
                </a:cxn>
                <a:cxn ang="0">
                  <a:pos x="67" y="0"/>
                </a:cxn>
                <a:cxn ang="0">
                  <a:pos x="39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1" y="38"/>
                </a:cxn>
              </a:cxnLst>
              <a:rect l="0" t="0" r="r" b="b"/>
              <a:pathLst>
                <a:path w="77" h="73">
                  <a:moveTo>
                    <a:pt x="11" y="38"/>
                  </a:moveTo>
                  <a:cubicBezTo>
                    <a:pt x="11" y="43"/>
                    <a:pt x="11" y="63"/>
                    <a:pt x="11" y="63"/>
                  </a:cubicBezTo>
                  <a:cubicBezTo>
                    <a:pt x="11" y="68"/>
                    <a:pt x="15" y="73"/>
                    <a:pt x="21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62" y="73"/>
                    <a:pt x="67" y="68"/>
                    <a:pt x="67" y="63"/>
                  </a:cubicBezTo>
                  <a:cubicBezTo>
                    <a:pt x="67" y="63"/>
                    <a:pt x="67" y="43"/>
                    <a:pt x="67" y="38"/>
                  </a:cubicBezTo>
                  <a:cubicBezTo>
                    <a:pt x="67" y="33"/>
                    <a:pt x="77" y="30"/>
                    <a:pt x="77" y="30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5"/>
                    <a:pt x="73" y="0"/>
                    <a:pt x="6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1" y="33"/>
                    <a:pt x="11" y="3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39" name="Freeform 17"/>
            <p:cNvSpPr>
              <a:spLocks/>
            </p:cNvSpPr>
            <p:nvPr/>
          </p:nvSpPr>
          <p:spPr bwMode="auto">
            <a:xfrm>
              <a:off x="1249428" y="3243581"/>
              <a:ext cx="152654" cy="157122"/>
            </a:xfrm>
            <a:custGeom>
              <a:avLst/>
              <a:gdLst/>
              <a:ahLst/>
              <a:cxnLst>
                <a:cxn ang="0">
                  <a:pos x="23" y="58"/>
                </a:cxn>
                <a:cxn ang="0">
                  <a:pos x="32" y="81"/>
                </a:cxn>
                <a:cxn ang="0">
                  <a:pos x="45" y="87"/>
                </a:cxn>
                <a:cxn ang="0">
                  <a:pos x="78" y="73"/>
                </a:cxn>
                <a:cxn ang="0">
                  <a:pos x="84" y="60"/>
                </a:cxn>
                <a:cxn ang="0">
                  <a:pos x="74" y="37"/>
                </a:cxn>
                <a:cxn ang="0">
                  <a:pos x="81" y="26"/>
                </a:cxn>
                <a:cxn ang="0">
                  <a:pos x="74" y="7"/>
                </a:cxn>
                <a:cxn ang="0">
                  <a:pos x="60" y="2"/>
                </a:cxn>
                <a:cxn ang="0">
                  <a:pos x="34" y="13"/>
                </a:cxn>
                <a:cxn ang="0">
                  <a:pos x="8" y="24"/>
                </a:cxn>
                <a:cxn ang="0">
                  <a:pos x="2" y="37"/>
                </a:cxn>
                <a:cxn ang="0">
                  <a:pos x="10" y="55"/>
                </a:cxn>
                <a:cxn ang="0">
                  <a:pos x="23" y="58"/>
                </a:cxn>
              </a:cxnLst>
              <a:rect l="0" t="0" r="r" b="b"/>
              <a:pathLst>
                <a:path w="86" h="89">
                  <a:moveTo>
                    <a:pt x="23" y="58"/>
                  </a:moveTo>
                  <a:cubicBezTo>
                    <a:pt x="24" y="63"/>
                    <a:pt x="32" y="81"/>
                    <a:pt x="32" y="81"/>
                  </a:cubicBezTo>
                  <a:cubicBezTo>
                    <a:pt x="34" y="87"/>
                    <a:pt x="40" y="89"/>
                    <a:pt x="45" y="8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83" y="71"/>
                    <a:pt x="86" y="65"/>
                    <a:pt x="84" y="60"/>
                  </a:cubicBezTo>
                  <a:cubicBezTo>
                    <a:pt x="84" y="60"/>
                    <a:pt x="76" y="41"/>
                    <a:pt x="74" y="37"/>
                  </a:cubicBezTo>
                  <a:cubicBezTo>
                    <a:pt x="72" y="32"/>
                    <a:pt x="81" y="26"/>
                    <a:pt x="81" y="2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1" y="2"/>
                    <a:pt x="66" y="0"/>
                    <a:pt x="60" y="2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3" y="26"/>
                    <a:pt x="0" y="32"/>
                    <a:pt x="2" y="37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21" y="54"/>
                    <a:pt x="23" y="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40" name="Freeform 18"/>
            <p:cNvSpPr>
              <a:spLocks/>
            </p:cNvSpPr>
            <p:nvPr/>
          </p:nvSpPr>
          <p:spPr bwMode="auto">
            <a:xfrm>
              <a:off x="1412507" y="3127416"/>
              <a:ext cx="162334" cy="162334"/>
            </a:xfrm>
            <a:custGeom>
              <a:avLst/>
              <a:gdLst/>
              <a:ahLst/>
              <a:cxnLst>
                <a:cxn ang="0">
                  <a:pos x="31" y="70"/>
                </a:cxn>
                <a:cxn ang="0">
                  <a:pos x="49" y="88"/>
                </a:cxn>
                <a:cxn ang="0">
                  <a:pos x="63" y="88"/>
                </a:cxn>
                <a:cxn ang="0">
                  <a:pos x="88" y="63"/>
                </a:cxn>
                <a:cxn ang="0">
                  <a:pos x="88" y="48"/>
                </a:cxn>
                <a:cxn ang="0">
                  <a:pos x="71" y="31"/>
                </a:cxn>
                <a:cxn ang="0">
                  <a:pos x="73" y="18"/>
                </a:cxn>
                <a:cxn ang="0">
                  <a:pos x="59" y="4"/>
                </a:cxn>
                <a:cxn ang="0">
                  <a:pos x="45" y="4"/>
                </a:cxn>
                <a:cxn ang="0">
                  <a:pos x="24" y="24"/>
                </a:cxn>
                <a:cxn ang="0">
                  <a:pos x="4" y="44"/>
                </a:cxn>
                <a:cxn ang="0">
                  <a:pos x="4" y="58"/>
                </a:cxn>
                <a:cxn ang="0">
                  <a:pos x="18" y="72"/>
                </a:cxn>
                <a:cxn ang="0">
                  <a:pos x="31" y="70"/>
                </a:cxn>
              </a:cxnLst>
              <a:rect l="0" t="0" r="r" b="b"/>
              <a:pathLst>
                <a:path w="92" h="92">
                  <a:moveTo>
                    <a:pt x="31" y="70"/>
                  </a:moveTo>
                  <a:cubicBezTo>
                    <a:pt x="35" y="74"/>
                    <a:pt x="49" y="88"/>
                    <a:pt x="49" y="88"/>
                  </a:cubicBezTo>
                  <a:cubicBezTo>
                    <a:pt x="53" y="92"/>
                    <a:pt x="59" y="92"/>
                    <a:pt x="63" y="88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92" y="59"/>
                    <a:pt x="92" y="52"/>
                    <a:pt x="88" y="48"/>
                  </a:cubicBezTo>
                  <a:cubicBezTo>
                    <a:pt x="88" y="48"/>
                    <a:pt x="74" y="34"/>
                    <a:pt x="71" y="31"/>
                  </a:cubicBezTo>
                  <a:cubicBezTo>
                    <a:pt x="67" y="27"/>
                    <a:pt x="73" y="18"/>
                    <a:pt x="73" y="18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5" y="0"/>
                    <a:pt x="49" y="0"/>
                    <a:pt x="45" y="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0" y="48"/>
                    <a:pt x="0" y="54"/>
                    <a:pt x="4" y="58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8" y="72"/>
                    <a:pt x="28" y="67"/>
                    <a:pt x="31" y="7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41" name="Freeform 19"/>
            <p:cNvSpPr>
              <a:spLocks/>
            </p:cNvSpPr>
            <p:nvPr/>
          </p:nvSpPr>
          <p:spPr bwMode="auto">
            <a:xfrm>
              <a:off x="1528673" y="2965081"/>
              <a:ext cx="159356" cy="149675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61" y="83"/>
                </a:cxn>
                <a:cxn ang="0">
                  <a:pos x="74" y="78"/>
                </a:cxn>
                <a:cxn ang="0">
                  <a:pos x="87" y="45"/>
                </a:cxn>
                <a:cxn ang="0">
                  <a:pos x="82" y="32"/>
                </a:cxn>
                <a:cxn ang="0">
                  <a:pos x="59" y="22"/>
                </a:cxn>
                <a:cxn ang="0">
                  <a:pos x="56" y="9"/>
                </a:cxn>
                <a:cxn ang="0">
                  <a:pos x="38" y="2"/>
                </a:cxn>
                <a:cxn ang="0">
                  <a:pos x="24" y="7"/>
                </a:cxn>
                <a:cxn ang="0">
                  <a:pos x="13" y="33"/>
                </a:cxn>
                <a:cxn ang="0">
                  <a:pos x="3" y="60"/>
                </a:cxn>
                <a:cxn ang="0">
                  <a:pos x="8" y="73"/>
                </a:cxn>
                <a:cxn ang="0">
                  <a:pos x="26" y="81"/>
                </a:cxn>
                <a:cxn ang="0">
                  <a:pos x="37" y="74"/>
                </a:cxn>
              </a:cxnLst>
              <a:rect l="0" t="0" r="r" b="b"/>
              <a:pathLst>
                <a:path w="90" h="85">
                  <a:moveTo>
                    <a:pt x="37" y="74"/>
                  </a:moveTo>
                  <a:cubicBezTo>
                    <a:pt x="42" y="76"/>
                    <a:pt x="61" y="83"/>
                    <a:pt x="61" y="83"/>
                  </a:cubicBezTo>
                  <a:cubicBezTo>
                    <a:pt x="66" y="85"/>
                    <a:pt x="72" y="83"/>
                    <a:pt x="74" y="78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90" y="40"/>
                    <a:pt x="87" y="34"/>
                    <a:pt x="82" y="32"/>
                  </a:cubicBezTo>
                  <a:cubicBezTo>
                    <a:pt x="82" y="32"/>
                    <a:pt x="63" y="24"/>
                    <a:pt x="59" y="22"/>
                  </a:cubicBezTo>
                  <a:cubicBezTo>
                    <a:pt x="54" y="20"/>
                    <a:pt x="56" y="9"/>
                    <a:pt x="56" y="9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2" y="0"/>
                    <a:pt x="27" y="2"/>
                    <a:pt x="24" y="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3" y="60"/>
                    <a:pt x="3" y="60"/>
                    <a:pt x="3" y="60"/>
                  </a:cubicBezTo>
                  <a:cubicBezTo>
                    <a:pt x="0" y="65"/>
                    <a:pt x="3" y="71"/>
                    <a:pt x="8" y="7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33" y="72"/>
                    <a:pt x="37" y="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42" name="Freeform 20"/>
            <p:cNvSpPr>
              <a:spLocks/>
            </p:cNvSpPr>
            <p:nvPr/>
          </p:nvSpPr>
          <p:spPr bwMode="auto">
            <a:xfrm>
              <a:off x="1587500" y="2784876"/>
              <a:ext cx="127336" cy="135527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62" y="66"/>
                </a:cxn>
                <a:cxn ang="0">
                  <a:pos x="72" y="56"/>
                </a:cxn>
                <a:cxn ang="0">
                  <a:pos x="72" y="21"/>
                </a:cxn>
                <a:cxn ang="0">
                  <a:pos x="62" y="10"/>
                </a:cxn>
                <a:cxn ang="0">
                  <a:pos x="37" y="10"/>
                </a:cxn>
                <a:cxn ang="0">
                  <a:pos x="30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8"/>
                </a:cxn>
                <a:cxn ang="0">
                  <a:pos x="0" y="67"/>
                </a:cxn>
                <a:cxn ang="0">
                  <a:pos x="10" y="77"/>
                </a:cxn>
                <a:cxn ang="0">
                  <a:pos x="30" y="77"/>
                </a:cxn>
                <a:cxn ang="0">
                  <a:pos x="37" y="66"/>
                </a:cxn>
              </a:cxnLst>
              <a:rect l="0" t="0" r="r" b="b"/>
              <a:pathLst>
                <a:path w="72" h="77">
                  <a:moveTo>
                    <a:pt x="37" y="66"/>
                  </a:moveTo>
                  <a:cubicBezTo>
                    <a:pt x="42" y="66"/>
                    <a:pt x="62" y="66"/>
                    <a:pt x="62" y="66"/>
                  </a:cubicBezTo>
                  <a:cubicBezTo>
                    <a:pt x="68" y="66"/>
                    <a:pt x="72" y="62"/>
                    <a:pt x="72" y="56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15"/>
                    <a:pt x="68" y="10"/>
                    <a:pt x="62" y="10"/>
                  </a:cubicBezTo>
                  <a:cubicBezTo>
                    <a:pt x="62" y="10"/>
                    <a:pt x="42" y="10"/>
                    <a:pt x="37" y="10"/>
                  </a:cubicBezTo>
                  <a:cubicBezTo>
                    <a:pt x="32" y="10"/>
                    <a:pt x="30" y="0"/>
                    <a:pt x="3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2"/>
                    <a:pt x="4" y="77"/>
                    <a:pt x="1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2" y="66"/>
                    <a:pt x="37" y="6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43" name="Freeform 21"/>
            <p:cNvSpPr>
              <a:spLocks/>
            </p:cNvSpPr>
            <p:nvPr/>
          </p:nvSpPr>
          <p:spPr bwMode="auto">
            <a:xfrm>
              <a:off x="1528673" y="2588287"/>
              <a:ext cx="159356" cy="151909"/>
            </a:xfrm>
            <a:custGeom>
              <a:avLst/>
              <a:gdLst/>
              <a:ahLst/>
              <a:cxnLst>
                <a:cxn ang="0">
                  <a:pos x="59" y="64"/>
                </a:cxn>
                <a:cxn ang="0">
                  <a:pos x="82" y="54"/>
                </a:cxn>
                <a:cxn ang="0">
                  <a:pos x="87" y="41"/>
                </a:cxn>
                <a:cxn ang="0">
                  <a:pos x="74" y="8"/>
                </a:cxn>
                <a:cxn ang="0">
                  <a:pos x="61" y="2"/>
                </a:cxn>
                <a:cxn ang="0">
                  <a:pos x="37" y="12"/>
                </a:cxn>
                <a:cxn ang="0">
                  <a:pos x="26" y="5"/>
                </a:cxn>
                <a:cxn ang="0">
                  <a:pos x="8" y="13"/>
                </a:cxn>
                <a:cxn ang="0">
                  <a:pos x="3" y="26"/>
                </a:cxn>
                <a:cxn ang="0">
                  <a:pos x="13" y="52"/>
                </a:cxn>
                <a:cxn ang="0">
                  <a:pos x="24" y="78"/>
                </a:cxn>
                <a:cxn ang="0">
                  <a:pos x="38" y="84"/>
                </a:cxn>
                <a:cxn ang="0">
                  <a:pos x="56" y="76"/>
                </a:cxn>
                <a:cxn ang="0">
                  <a:pos x="59" y="64"/>
                </a:cxn>
              </a:cxnLst>
              <a:rect l="0" t="0" r="r" b="b"/>
              <a:pathLst>
                <a:path w="90" h="86">
                  <a:moveTo>
                    <a:pt x="59" y="64"/>
                  </a:moveTo>
                  <a:cubicBezTo>
                    <a:pt x="63" y="62"/>
                    <a:pt x="82" y="54"/>
                    <a:pt x="82" y="54"/>
                  </a:cubicBezTo>
                  <a:cubicBezTo>
                    <a:pt x="87" y="52"/>
                    <a:pt x="90" y="46"/>
                    <a:pt x="87" y="41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2" y="3"/>
                    <a:pt x="66" y="0"/>
                    <a:pt x="61" y="2"/>
                  </a:cubicBezTo>
                  <a:cubicBezTo>
                    <a:pt x="61" y="2"/>
                    <a:pt x="42" y="10"/>
                    <a:pt x="37" y="12"/>
                  </a:cubicBezTo>
                  <a:cubicBezTo>
                    <a:pt x="33" y="14"/>
                    <a:pt x="26" y="5"/>
                    <a:pt x="26" y="5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3" y="15"/>
                    <a:pt x="0" y="21"/>
                    <a:pt x="3" y="26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7" y="84"/>
                    <a:pt x="32" y="86"/>
                    <a:pt x="38" y="84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4" y="65"/>
                    <a:pt x="59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44" name="Freeform 22"/>
            <p:cNvSpPr>
              <a:spLocks/>
            </p:cNvSpPr>
            <p:nvPr/>
          </p:nvSpPr>
          <p:spPr bwMode="auto">
            <a:xfrm>
              <a:off x="1412507" y="2415528"/>
              <a:ext cx="162334" cy="162334"/>
            </a:xfrm>
            <a:custGeom>
              <a:avLst/>
              <a:gdLst/>
              <a:ahLst/>
              <a:cxnLst>
                <a:cxn ang="0">
                  <a:pos x="71" y="61"/>
                </a:cxn>
                <a:cxn ang="0">
                  <a:pos x="88" y="43"/>
                </a:cxn>
                <a:cxn ang="0">
                  <a:pos x="88" y="29"/>
                </a:cxn>
                <a:cxn ang="0">
                  <a:pos x="63" y="4"/>
                </a:cxn>
                <a:cxn ang="0">
                  <a:pos x="49" y="4"/>
                </a:cxn>
                <a:cxn ang="0">
                  <a:pos x="31" y="21"/>
                </a:cxn>
                <a:cxn ang="0">
                  <a:pos x="18" y="19"/>
                </a:cxn>
                <a:cxn ang="0">
                  <a:pos x="4" y="33"/>
                </a:cxn>
                <a:cxn ang="0">
                  <a:pos x="4" y="48"/>
                </a:cxn>
                <a:cxn ang="0">
                  <a:pos x="24" y="68"/>
                </a:cxn>
                <a:cxn ang="0">
                  <a:pos x="45" y="88"/>
                </a:cxn>
                <a:cxn ang="0">
                  <a:pos x="59" y="88"/>
                </a:cxn>
                <a:cxn ang="0">
                  <a:pos x="73" y="74"/>
                </a:cxn>
                <a:cxn ang="0">
                  <a:pos x="71" y="61"/>
                </a:cxn>
              </a:cxnLst>
              <a:rect l="0" t="0" r="r" b="b"/>
              <a:pathLst>
                <a:path w="92" h="92">
                  <a:moveTo>
                    <a:pt x="71" y="61"/>
                  </a:moveTo>
                  <a:cubicBezTo>
                    <a:pt x="74" y="57"/>
                    <a:pt x="88" y="43"/>
                    <a:pt x="88" y="43"/>
                  </a:cubicBezTo>
                  <a:cubicBezTo>
                    <a:pt x="92" y="39"/>
                    <a:pt x="92" y="33"/>
                    <a:pt x="88" y="29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59" y="0"/>
                    <a:pt x="53" y="0"/>
                    <a:pt x="49" y="4"/>
                  </a:cubicBezTo>
                  <a:cubicBezTo>
                    <a:pt x="49" y="4"/>
                    <a:pt x="35" y="18"/>
                    <a:pt x="31" y="21"/>
                  </a:cubicBezTo>
                  <a:cubicBezTo>
                    <a:pt x="28" y="25"/>
                    <a:pt x="18" y="19"/>
                    <a:pt x="18" y="19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0" y="37"/>
                    <a:pt x="0" y="44"/>
                    <a:pt x="4" y="48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9" y="92"/>
                    <a:pt x="55" y="92"/>
                    <a:pt x="59" y="88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73" y="74"/>
                    <a:pt x="67" y="64"/>
                    <a:pt x="71" y="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45" name="Freeform 23"/>
            <p:cNvSpPr>
              <a:spLocks/>
            </p:cNvSpPr>
            <p:nvPr/>
          </p:nvSpPr>
          <p:spPr bwMode="auto">
            <a:xfrm>
              <a:off x="1249428" y="2304575"/>
              <a:ext cx="152654" cy="157122"/>
            </a:xfrm>
            <a:custGeom>
              <a:avLst/>
              <a:gdLst/>
              <a:ahLst/>
              <a:cxnLst>
                <a:cxn ang="0">
                  <a:pos x="74" y="52"/>
                </a:cxn>
                <a:cxn ang="0">
                  <a:pos x="84" y="29"/>
                </a:cxn>
                <a:cxn ang="0">
                  <a:pos x="78" y="15"/>
                </a:cxn>
                <a:cxn ang="0">
                  <a:pos x="45" y="2"/>
                </a:cxn>
                <a:cxn ang="0">
                  <a:pos x="32" y="7"/>
                </a:cxn>
                <a:cxn ang="0">
                  <a:pos x="23" y="30"/>
                </a:cxn>
                <a:cxn ang="0">
                  <a:pos x="10" y="33"/>
                </a:cxn>
                <a:cxn ang="0">
                  <a:pos x="2" y="52"/>
                </a:cxn>
                <a:cxn ang="0">
                  <a:pos x="8" y="65"/>
                </a:cxn>
                <a:cxn ang="0">
                  <a:pos x="34" y="76"/>
                </a:cxn>
                <a:cxn ang="0">
                  <a:pos x="60" y="87"/>
                </a:cxn>
                <a:cxn ang="0">
                  <a:pos x="74" y="81"/>
                </a:cxn>
                <a:cxn ang="0">
                  <a:pos x="81" y="63"/>
                </a:cxn>
                <a:cxn ang="0">
                  <a:pos x="74" y="52"/>
                </a:cxn>
              </a:cxnLst>
              <a:rect l="0" t="0" r="r" b="b"/>
              <a:pathLst>
                <a:path w="86" h="89">
                  <a:moveTo>
                    <a:pt x="74" y="52"/>
                  </a:moveTo>
                  <a:cubicBezTo>
                    <a:pt x="76" y="47"/>
                    <a:pt x="84" y="29"/>
                    <a:pt x="84" y="29"/>
                  </a:cubicBezTo>
                  <a:cubicBezTo>
                    <a:pt x="86" y="23"/>
                    <a:pt x="83" y="18"/>
                    <a:pt x="78" y="15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0" y="0"/>
                    <a:pt x="34" y="2"/>
                    <a:pt x="32" y="7"/>
                  </a:cubicBezTo>
                  <a:cubicBezTo>
                    <a:pt x="32" y="7"/>
                    <a:pt x="25" y="26"/>
                    <a:pt x="23" y="30"/>
                  </a:cubicBezTo>
                  <a:cubicBezTo>
                    <a:pt x="21" y="35"/>
                    <a:pt x="10" y="33"/>
                    <a:pt x="10" y="33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0" y="57"/>
                    <a:pt x="3" y="63"/>
                    <a:pt x="8" y="65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6" y="89"/>
                    <a:pt x="71" y="86"/>
                    <a:pt x="74" y="81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72" y="56"/>
                    <a:pt x="74" y="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225" name="Rectangle 224"/>
          <p:cNvSpPr/>
          <p:nvPr/>
        </p:nvSpPr>
        <p:spPr>
          <a:xfrm>
            <a:off x="2411760" y="5301208"/>
            <a:ext cx="145440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Institutes &amp; </a:t>
            </a:r>
          </a:p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Units</a:t>
            </a:r>
          </a:p>
          <a:p>
            <a:pPr algn="ctr"/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7" name="Title 226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632848" cy="72008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Towards IR </a:t>
            </a:r>
            <a:r>
              <a:rPr lang="en-US" sz="3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4.0</a:t>
            </a:r>
            <a:r>
              <a:rPr lang="en-US" sz="28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: </a:t>
            </a:r>
            <a:r>
              <a:rPr lang="en-US" sz="2200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The UZ interdisciplinary machine at work</a:t>
            </a:r>
            <a:endParaRPr lang="en-US" sz="22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46" name="Picture 245" descr="http://www.uz.ac.zw/images/uz%20logo%2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933450" cy="9867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3" name="Group 126"/>
          <p:cNvGrpSpPr/>
          <p:nvPr/>
        </p:nvGrpSpPr>
        <p:grpSpPr>
          <a:xfrm>
            <a:off x="-468560" y="3573016"/>
            <a:ext cx="2736304" cy="2736304"/>
            <a:chOff x="560625" y="2276278"/>
            <a:chExt cx="1154211" cy="1152722"/>
          </a:xfrm>
          <a:solidFill>
            <a:srgbClr val="7030A0"/>
          </a:solidFill>
        </p:grpSpPr>
        <p:sp>
          <p:nvSpPr>
            <p:cNvPr id="264" name="Freeform 6"/>
            <p:cNvSpPr>
              <a:spLocks noEditPoints="1"/>
            </p:cNvSpPr>
            <p:nvPr/>
          </p:nvSpPr>
          <p:spPr bwMode="auto">
            <a:xfrm>
              <a:off x="632856" y="2347020"/>
              <a:ext cx="1011238" cy="1011238"/>
            </a:xfrm>
            <a:custGeom>
              <a:avLst/>
              <a:gdLst/>
              <a:ahLst/>
              <a:cxnLst>
                <a:cxn ang="0">
                  <a:pos x="572" y="286"/>
                </a:cxn>
                <a:cxn ang="0">
                  <a:pos x="286" y="573"/>
                </a:cxn>
                <a:cxn ang="0">
                  <a:pos x="0" y="286"/>
                </a:cxn>
                <a:cxn ang="0">
                  <a:pos x="286" y="0"/>
                </a:cxn>
                <a:cxn ang="0">
                  <a:pos x="572" y="286"/>
                </a:cxn>
                <a:cxn ang="0">
                  <a:pos x="286" y="527"/>
                </a:cxn>
                <a:cxn ang="0">
                  <a:pos x="526" y="286"/>
                </a:cxn>
                <a:cxn ang="0">
                  <a:pos x="286" y="46"/>
                </a:cxn>
                <a:cxn ang="0">
                  <a:pos x="46" y="286"/>
                </a:cxn>
                <a:cxn ang="0">
                  <a:pos x="286" y="527"/>
                </a:cxn>
              </a:cxnLst>
              <a:rect l="0" t="0" r="r" b="b"/>
              <a:pathLst>
                <a:path w="572" h="573">
                  <a:moveTo>
                    <a:pt x="572" y="286"/>
                  </a:moveTo>
                  <a:cubicBezTo>
                    <a:pt x="572" y="444"/>
                    <a:pt x="444" y="573"/>
                    <a:pt x="286" y="573"/>
                  </a:cubicBezTo>
                  <a:cubicBezTo>
                    <a:pt x="128" y="573"/>
                    <a:pt x="0" y="444"/>
                    <a:pt x="0" y="286"/>
                  </a:cubicBezTo>
                  <a:cubicBezTo>
                    <a:pt x="0" y="128"/>
                    <a:pt x="128" y="0"/>
                    <a:pt x="286" y="0"/>
                  </a:cubicBezTo>
                  <a:cubicBezTo>
                    <a:pt x="444" y="0"/>
                    <a:pt x="572" y="128"/>
                    <a:pt x="572" y="286"/>
                  </a:cubicBezTo>
                  <a:close/>
                  <a:moveTo>
                    <a:pt x="286" y="527"/>
                  </a:moveTo>
                  <a:cubicBezTo>
                    <a:pt x="419" y="527"/>
                    <a:pt x="526" y="419"/>
                    <a:pt x="526" y="286"/>
                  </a:cubicBezTo>
                  <a:cubicBezTo>
                    <a:pt x="526" y="154"/>
                    <a:pt x="419" y="46"/>
                    <a:pt x="286" y="46"/>
                  </a:cubicBezTo>
                  <a:cubicBezTo>
                    <a:pt x="153" y="46"/>
                    <a:pt x="46" y="154"/>
                    <a:pt x="46" y="286"/>
                  </a:cubicBezTo>
                  <a:cubicBezTo>
                    <a:pt x="46" y="419"/>
                    <a:pt x="153" y="527"/>
                    <a:pt x="286" y="52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65" name="Freeform 8"/>
            <p:cNvSpPr>
              <a:spLocks/>
            </p:cNvSpPr>
            <p:nvPr/>
          </p:nvSpPr>
          <p:spPr bwMode="auto">
            <a:xfrm>
              <a:off x="1069223" y="2276278"/>
              <a:ext cx="136272" cy="126591"/>
            </a:xfrm>
            <a:custGeom>
              <a:avLst/>
              <a:gdLst/>
              <a:ahLst/>
              <a:cxnLst>
                <a:cxn ang="0">
                  <a:pos x="67" y="35"/>
                </a:cxn>
                <a:cxn ang="0">
                  <a:pos x="67" y="10"/>
                </a:cxn>
                <a:cxn ang="0">
                  <a:pos x="57" y="0"/>
                </a:cxn>
                <a:cxn ang="0">
                  <a:pos x="21" y="0"/>
                </a:cxn>
                <a:cxn ang="0">
                  <a:pos x="11" y="10"/>
                </a:cxn>
                <a:cxn ang="0">
                  <a:pos x="11" y="35"/>
                </a:cxn>
                <a:cxn ang="0">
                  <a:pos x="0" y="43"/>
                </a:cxn>
                <a:cxn ang="0">
                  <a:pos x="0" y="62"/>
                </a:cxn>
                <a:cxn ang="0">
                  <a:pos x="10" y="72"/>
                </a:cxn>
                <a:cxn ang="0">
                  <a:pos x="39" y="72"/>
                </a:cxn>
                <a:cxn ang="0">
                  <a:pos x="67" y="72"/>
                </a:cxn>
                <a:cxn ang="0">
                  <a:pos x="77" y="62"/>
                </a:cxn>
                <a:cxn ang="0">
                  <a:pos x="77" y="43"/>
                </a:cxn>
                <a:cxn ang="0">
                  <a:pos x="67" y="35"/>
                </a:cxn>
              </a:cxnLst>
              <a:rect l="0" t="0" r="r" b="b"/>
              <a:pathLst>
                <a:path w="77" h="72">
                  <a:moveTo>
                    <a:pt x="67" y="35"/>
                  </a:moveTo>
                  <a:cubicBezTo>
                    <a:pt x="67" y="30"/>
                    <a:pt x="67" y="10"/>
                    <a:pt x="67" y="10"/>
                  </a:cubicBezTo>
                  <a:cubicBezTo>
                    <a:pt x="67" y="4"/>
                    <a:pt x="62" y="0"/>
                    <a:pt x="57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1" y="4"/>
                    <a:pt x="11" y="10"/>
                  </a:cubicBezTo>
                  <a:cubicBezTo>
                    <a:pt x="11" y="10"/>
                    <a:pt x="11" y="30"/>
                    <a:pt x="11" y="35"/>
                  </a:cubicBezTo>
                  <a:cubicBezTo>
                    <a:pt x="11" y="40"/>
                    <a:pt x="0" y="43"/>
                    <a:pt x="0" y="43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8"/>
                    <a:pt x="5" y="72"/>
                    <a:pt x="10" y="72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67" y="72"/>
                    <a:pt x="67" y="72"/>
                    <a:pt x="67" y="72"/>
                  </a:cubicBezTo>
                  <a:cubicBezTo>
                    <a:pt x="73" y="72"/>
                    <a:pt x="77" y="68"/>
                    <a:pt x="77" y="62"/>
                  </a:cubicBezTo>
                  <a:cubicBezTo>
                    <a:pt x="77" y="43"/>
                    <a:pt x="77" y="43"/>
                    <a:pt x="77" y="43"/>
                  </a:cubicBezTo>
                  <a:cubicBezTo>
                    <a:pt x="77" y="43"/>
                    <a:pt x="67" y="40"/>
                    <a:pt x="67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66" name="Freeform 9"/>
            <p:cNvSpPr>
              <a:spLocks/>
            </p:cNvSpPr>
            <p:nvPr/>
          </p:nvSpPr>
          <p:spPr bwMode="auto">
            <a:xfrm>
              <a:off x="874868" y="2304575"/>
              <a:ext cx="151909" cy="157122"/>
            </a:xfrm>
            <a:custGeom>
              <a:avLst/>
              <a:gdLst/>
              <a:ahLst/>
              <a:cxnLst>
                <a:cxn ang="0">
                  <a:pos x="63" y="30"/>
                </a:cxn>
                <a:cxn ang="0">
                  <a:pos x="54" y="7"/>
                </a:cxn>
                <a:cxn ang="0">
                  <a:pos x="40" y="2"/>
                </a:cxn>
                <a:cxn ang="0">
                  <a:pos x="7" y="15"/>
                </a:cxn>
                <a:cxn ang="0">
                  <a:pos x="2" y="29"/>
                </a:cxn>
                <a:cxn ang="0">
                  <a:pos x="12" y="52"/>
                </a:cxn>
                <a:cxn ang="0">
                  <a:pos x="5" y="63"/>
                </a:cxn>
                <a:cxn ang="0">
                  <a:pos x="12" y="81"/>
                </a:cxn>
                <a:cxn ang="0">
                  <a:pos x="25" y="87"/>
                </a:cxn>
                <a:cxn ang="0">
                  <a:pos x="52" y="76"/>
                </a:cxn>
                <a:cxn ang="0">
                  <a:pos x="78" y="65"/>
                </a:cxn>
                <a:cxn ang="0">
                  <a:pos x="83" y="52"/>
                </a:cxn>
                <a:cxn ang="0">
                  <a:pos x="76" y="33"/>
                </a:cxn>
                <a:cxn ang="0">
                  <a:pos x="63" y="30"/>
                </a:cxn>
              </a:cxnLst>
              <a:rect l="0" t="0" r="r" b="b"/>
              <a:pathLst>
                <a:path w="86" h="89">
                  <a:moveTo>
                    <a:pt x="63" y="30"/>
                  </a:moveTo>
                  <a:cubicBezTo>
                    <a:pt x="61" y="26"/>
                    <a:pt x="54" y="7"/>
                    <a:pt x="54" y="7"/>
                  </a:cubicBezTo>
                  <a:cubicBezTo>
                    <a:pt x="51" y="2"/>
                    <a:pt x="45" y="0"/>
                    <a:pt x="40" y="2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2" y="18"/>
                    <a:pt x="0" y="23"/>
                    <a:pt x="2" y="29"/>
                  </a:cubicBezTo>
                  <a:cubicBezTo>
                    <a:pt x="2" y="29"/>
                    <a:pt x="10" y="47"/>
                    <a:pt x="12" y="52"/>
                  </a:cubicBezTo>
                  <a:cubicBezTo>
                    <a:pt x="13" y="56"/>
                    <a:pt x="5" y="63"/>
                    <a:pt x="5" y="63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14" y="86"/>
                    <a:pt x="20" y="89"/>
                    <a:pt x="25" y="87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78" y="65"/>
                    <a:pt x="78" y="65"/>
                    <a:pt x="78" y="65"/>
                  </a:cubicBezTo>
                  <a:cubicBezTo>
                    <a:pt x="83" y="63"/>
                    <a:pt x="86" y="57"/>
                    <a:pt x="83" y="52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76" y="33"/>
                    <a:pt x="65" y="35"/>
                    <a:pt x="63" y="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67" name="Freeform 10"/>
            <p:cNvSpPr>
              <a:spLocks/>
            </p:cNvSpPr>
            <p:nvPr/>
          </p:nvSpPr>
          <p:spPr bwMode="auto">
            <a:xfrm>
              <a:off x="699875" y="2415528"/>
              <a:ext cx="163079" cy="162334"/>
            </a:xfrm>
            <a:custGeom>
              <a:avLst/>
              <a:gdLst/>
              <a:ahLst/>
              <a:cxnLst>
                <a:cxn ang="0">
                  <a:pos x="61" y="21"/>
                </a:cxn>
                <a:cxn ang="0">
                  <a:pos x="44" y="4"/>
                </a:cxn>
                <a:cxn ang="0">
                  <a:pos x="30" y="4"/>
                </a:cxn>
                <a:cxn ang="0">
                  <a:pos x="4" y="29"/>
                </a:cxn>
                <a:cxn ang="0">
                  <a:pos x="4" y="43"/>
                </a:cxn>
                <a:cxn ang="0">
                  <a:pos x="22" y="61"/>
                </a:cxn>
                <a:cxn ang="0">
                  <a:pos x="20" y="74"/>
                </a:cxn>
                <a:cxn ang="0">
                  <a:pos x="34" y="88"/>
                </a:cxn>
                <a:cxn ang="0">
                  <a:pos x="48" y="88"/>
                </a:cxn>
                <a:cxn ang="0">
                  <a:pos x="68" y="68"/>
                </a:cxn>
                <a:cxn ang="0">
                  <a:pos x="88" y="48"/>
                </a:cxn>
                <a:cxn ang="0">
                  <a:pos x="88" y="33"/>
                </a:cxn>
                <a:cxn ang="0">
                  <a:pos x="75" y="19"/>
                </a:cxn>
                <a:cxn ang="0">
                  <a:pos x="61" y="21"/>
                </a:cxn>
              </a:cxnLst>
              <a:rect l="0" t="0" r="r" b="b"/>
              <a:pathLst>
                <a:path w="92" h="92">
                  <a:moveTo>
                    <a:pt x="61" y="21"/>
                  </a:moveTo>
                  <a:cubicBezTo>
                    <a:pt x="58" y="18"/>
                    <a:pt x="44" y="4"/>
                    <a:pt x="44" y="4"/>
                  </a:cubicBezTo>
                  <a:cubicBezTo>
                    <a:pt x="40" y="0"/>
                    <a:pt x="33" y="0"/>
                    <a:pt x="30" y="4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0" y="33"/>
                    <a:pt x="0" y="39"/>
                    <a:pt x="4" y="43"/>
                  </a:cubicBezTo>
                  <a:cubicBezTo>
                    <a:pt x="4" y="43"/>
                    <a:pt x="19" y="57"/>
                    <a:pt x="22" y="61"/>
                  </a:cubicBezTo>
                  <a:cubicBezTo>
                    <a:pt x="25" y="64"/>
                    <a:pt x="20" y="74"/>
                    <a:pt x="20" y="74"/>
                  </a:cubicBezTo>
                  <a:cubicBezTo>
                    <a:pt x="34" y="88"/>
                    <a:pt x="34" y="88"/>
                    <a:pt x="34" y="88"/>
                  </a:cubicBezTo>
                  <a:cubicBezTo>
                    <a:pt x="38" y="92"/>
                    <a:pt x="44" y="92"/>
                    <a:pt x="48" y="8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2" y="44"/>
                    <a:pt x="92" y="37"/>
                    <a:pt x="88" y="33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19"/>
                    <a:pt x="65" y="25"/>
                    <a:pt x="61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68" name="Freeform 11"/>
            <p:cNvSpPr>
              <a:spLocks/>
            </p:cNvSpPr>
            <p:nvPr/>
          </p:nvSpPr>
          <p:spPr bwMode="auto">
            <a:xfrm>
              <a:off x="588922" y="2588287"/>
              <a:ext cx="157122" cy="151909"/>
            </a:xfrm>
            <a:custGeom>
              <a:avLst/>
              <a:gdLst/>
              <a:ahLst/>
              <a:cxnLst>
                <a:cxn ang="0">
                  <a:pos x="52" y="12"/>
                </a:cxn>
                <a:cxn ang="0">
                  <a:pos x="29" y="2"/>
                </a:cxn>
                <a:cxn ang="0">
                  <a:pos x="16" y="8"/>
                </a:cxn>
                <a:cxn ang="0">
                  <a:pos x="2" y="41"/>
                </a:cxn>
                <a:cxn ang="0">
                  <a:pos x="8" y="54"/>
                </a:cxn>
                <a:cxn ang="0">
                  <a:pos x="31" y="64"/>
                </a:cxn>
                <a:cxn ang="0">
                  <a:pos x="34" y="76"/>
                </a:cxn>
                <a:cxn ang="0">
                  <a:pos x="52" y="84"/>
                </a:cxn>
                <a:cxn ang="0">
                  <a:pos x="65" y="78"/>
                </a:cxn>
                <a:cxn ang="0">
                  <a:pos x="76" y="52"/>
                </a:cxn>
                <a:cxn ang="0">
                  <a:pos x="87" y="26"/>
                </a:cxn>
                <a:cxn ang="0">
                  <a:pos x="82" y="13"/>
                </a:cxn>
                <a:cxn ang="0">
                  <a:pos x="63" y="5"/>
                </a:cxn>
                <a:cxn ang="0">
                  <a:pos x="52" y="12"/>
                </a:cxn>
              </a:cxnLst>
              <a:rect l="0" t="0" r="r" b="b"/>
              <a:pathLst>
                <a:path w="89" h="86">
                  <a:moveTo>
                    <a:pt x="52" y="12"/>
                  </a:moveTo>
                  <a:cubicBezTo>
                    <a:pt x="48" y="10"/>
                    <a:pt x="29" y="2"/>
                    <a:pt x="29" y="2"/>
                  </a:cubicBezTo>
                  <a:cubicBezTo>
                    <a:pt x="24" y="0"/>
                    <a:pt x="18" y="3"/>
                    <a:pt x="16" y="8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0" y="46"/>
                    <a:pt x="3" y="52"/>
                    <a:pt x="8" y="54"/>
                  </a:cubicBezTo>
                  <a:cubicBezTo>
                    <a:pt x="8" y="54"/>
                    <a:pt x="26" y="62"/>
                    <a:pt x="31" y="64"/>
                  </a:cubicBezTo>
                  <a:cubicBezTo>
                    <a:pt x="35" y="65"/>
                    <a:pt x="34" y="76"/>
                    <a:pt x="34" y="76"/>
                  </a:cubicBezTo>
                  <a:cubicBezTo>
                    <a:pt x="52" y="84"/>
                    <a:pt x="52" y="84"/>
                    <a:pt x="52" y="84"/>
                  </a:cubicBezTo>
                  <a:cubicBezTo>
                    <a:pt x="57" y="86"/>
                    <a:pt x="63" y="84"/>
                    <a:pt x="65" y="78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9" y="21"/>
                    <a:pt x="87" y="15"/>
                    <a:pt x="82" y="13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57" y="14"/>
                    <a:pt x="52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69" name="Freeform 12"/>
            <p:cNvSpPr>
              <a:spLocks/>
            </p:cNvSpPr>
            <p:nvPr/>
          </p:nvSpPr>
          <p:spPr bwMode="auto">
            <a:xfrm>
              <a:off x="560625" y="2784876"/>
              <a:ext cx="128825" cy="135527"/>
            </a:xfrm>
            <a:custGeom>
              <a:avLst/>
              <a:gdLst/>
              <a:ahLst/>
              <a:cxnLst>
                <a:cxn ang="0">
                  <a:pos x="35" y="10"/>
                </a:cxn>
                <a:cxn ang="0">
                  <a:pos x="10" y="10"/>
                </a:cxn>
                <a:cxn ang="0">
                  <a:pos x="0" y="21"/>
                </a:cxn>
                <a:cxn ang="0">
                  <a:pos x="0" y="56"/>
                </a:cxn>
                <a:cxn ang="0">
                  <a:pos x="10" y="66"/>
                </a:cxn>
                <a:cxn ang="0">
                  <a:pos x="35" y="66"/>
                </a:cxn>
                <a:cxn ang="0">
                  <a:pos x="43" y="77"/>
                </a:cxn>
                <a:cxn ang="0">
                  <a:pos x="63" y="77"/>
                </a:cxn>
                <a:cxn ang="0">
                  <a:pos x="73" y="67"/>
                </a:cxn>
                <a:cxn ang="0">
                  <a:pos x="73" y="38"/>
                </a:cxn>
                <a:cxn ang="0">
                  <a:pos x="73" y="10"/>
                </a:cxn>
                <a:cxn ang="0">
                  <a:pos x="63" y="0"/>
                </a:cxn>
                <a:cxn ang="0">
                  <a:pos x="43" y="0"/>
                </a:cxn>
                <a:cxn ang="0">
                  <a:pos x="35" y="10"/>
                </a:cxn>
              </a:cxnLst>
              <a:rect l="0" t="0" r="r" b="b"/>
              <a:pathLst>
                <a:path w="73" h="77">
                  <a:moveTo>
                    <a:pt x="35" y="10"/>
                  </a:moveTo>
                  <a:cubicBezTo>
                    <a:pt x="30" y="10"/>
                    <a:pt x="10" y="10"/>
                    <a:pt x="10" y="10"/>
                  </a:cubicBezTo>
                  <a:cubicBezTo>
                    <a:pt x="5" y="10"/>
                    <a:pt x="0" y="15"/>
                    <a:pt x="0" y="21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2"/>
                    <a:pt x="5" y="66"/>
                    <a:pt x="10" y="66"/>
                  </a:cubicBezTo>
                  <a:cubicBezTo>
                    <a:pt x="10" y="66"/>
                    <a:pt x="30" y="66"/>
                    <a:pt x="35" y="66"/>
                  </a:cubicBezTo>
                  <a:cubicBezTo>
                    <a:pt x="40" y="66"/>
                    <a:pt x="43" y="77"/>
                    <a:pt x="43" y="7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68" y="77"/>
                    <a:pt x="73" y="72"/>
                    <a:pt x="73" y="67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4"/>
                    <a:pt x="68" y="0"/>
                    <a:pt x="6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0" y="10"/>
                    <a:pt x="35" y="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70" name="Freeform 13"/>
            <p:cNvSpPr>
              <a:spLocks/>
            </p:cNvSpPr>
            <p:nvPr/>
          </p:nvSpPr>
          <p:spPr bwMode="auto">
            <a:xfrm>
              <a:off x="588922" y="2965081"/>
              <a:ext cx="157122" cy="149675"/>
            </a:xfrm>
            <a:custGeom>
              <a:avLst/>
              <a:gdLst/>
              <a:ahLst/>
              <a:cxnLst>
                <a:cxn ang="0">
                  <a:pos x="31" y="22"/>
                </a:cxn>
                <a:cxn ang="0">
                  <a:pos x="8" y="32"/>
                </a:cxn>
                <a:cxn ang="0">
                  <a:pos x="2" y="45"/>
                </a:cxn>
                <a:cxn ang="0">
                  <a:pos x="16" y="78"/>
                </a:cxn>
                <a:cxn ang="0">
                  <a:pos x="29" y="83"/>
                </a:cxn>
                <a:cxn ang="0">
                  <a:pos x="52" y="74"/>
                </a:cxn>
                <a:cxn ang="0">
                  <a:pos x="63" y="81"/>
                </a:cxn>
                <a:cxn ang="0">
                  <a:pos x="82" y="73"/>
                </a:cxn>
                <a:cxn ang="0">
                  <a:pos x="87" y="60"/>
                </a:cxn>
                <a:cxn ang="0">
                  <a:pos x="76" y="33"/>
                </a:cxn>
                <a:cxn ang="0">
                  <a:pos x="65" y="7"/>
                </a:cxn>
                <a:cxn ang="0">
                  <a:pos x="52" y="2"/>
                </a:cxn>
                <a:cxn ang="0">
                  <a:pos x="34" y="9"/>
                </a:cxn>
                <a:cxn ang="0">
                  <a:pos x="31" y="22"/>
                </a:cxn>
              </a:cxnLst>
              <a:rect l="0" t="0" r="r" b="b"/>
              <a:pathLst>
                <a:path w="89" h="85">
                  <a:moveTo>
                    <a:pt x="31" y="22"/>
                  </a:moveTo>
                  <a:cubicBezTo>
                    <a:pt x="26" y="24"/>
                    <a:pt x="8" y="32"/>
                    <a:pt x="8" y="32"/>
                  </a:cubicBezTo>
                  <a:cubicBezTo>
                    <a:pt x="3" y="34"/>
                    <a:pt x="0" y="40"/>
                    <a:pt x="2" y="45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8" y="83"/>
                    <a:pt x="24" y="85"/>
                    <a:pt x="29" y="83"/>
                  </a:cubicBezTo>
                  <a:cubicBezTo>
                    <a:pt x="29" y="83"/>
                    <a:pt x="48" y="76"/>
                    <a:pt x="52" y="74"/>
                  </a:cubicBezTo>
                  <a:cubicBezTo>
                    <a:pt x="57" y="72"/>
                    <a:pt x="63" y="81"/>
                    <a:pt x="63" y="81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87" y="71"/>
                    <a:pt x="89" y="65"/>
                    <a:pt x="87" y="60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65" y="7"/>
                    <a:pt x="65" y="7"/>
                    <a:pt x="65" y="7"/>
                  </a:cubicBezTo>
                  <a:cubicBezTo>
                    <a:pt x="63" y="2"/>
                    <a:pt x="57" y="0"/>
                    <a:pt x="52" y="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4" y="9"/>
                    <a:pt x="35" y="20"/>
                    <a:pt x="31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71" name="Freeform 14"/>
            <p:cNvSpPr>
              <a:spLocks/>
            </p:cNvSpPr>
            <p:nvPr/>
          </p:nvSpPr>
          <p:spPr bwMode="auto">
            <a:xfrm>
              <a:off x="699875" y="3127416"/>
              <a:ext cx="163079" cy="162334"/>
            </a:xfrm>
            <a:custGeom>
              <a:avLst/>
              <a:gdLst/>
              <a:ahLst/>
              <a:cxnLst>
                <a:cxn ang="0">
                  <a:pos x="22" y="31"/>
                </a:cxn>
                <a:cxn ang="0">
                  <a:pos x="4" y="48"/>
                </a:cxn>
                <a:cxn ang="0">
                  <a:pos x="4" y="63"/>
                </a:cxn>
                <a:cxn ang="0">
                  <a:pos x="30" y="88"/>
                </a:cxn>
                <a:cxn ang="0">
                  <a:pos x="44" y="88"/>
                </a:cxn>
                <a:cxn ang="0">
                  <a:pos x="62" y="70"/>
                </a:cxn>
                <a:cxn ang="0">
                  <a:pos x="75" y="72"/>
                </a:cxn>
                <a:cxn ang="0">
                  <a:pos x="88" y="58"/>
                </a:cxn>
                <a:cxn ang="0">
                  <a:pos x="88" y="44"/>
                </a:cxn>
                <a:cxn ang="0">
                  <a:pos x="68" y="24"/>
                </a:cxn>
                <a:cxn ang="0">
                  <a:pos x="48" y="4"/>
                </a:cxn>
                <a:cxn ang="0">
                  <a:pos x="34" y="4"/>
                </a:cxn>
                <a:cxn ang="0">
                  <a:pos x="20" y="18"/>
                </a:cxn>
                <a:cxn ang="0">
                  <a:pos x="22" y="31"/>
                </a:cxn>
              </a:cxnLst>
              <a:rect l="0" t="0" r="r" b="b"/>
              <a:pathLst>
                <a:path w="92" h="92">
                  <a:moveTo>
                    <a:pt x="22" y="31"/>
                  </a:moveTo>
                  <a:cubicBezTo>
                    <a:pt x="19" y="34"/>
                    <a:pt x="4" y="48"/>
                    <a:pt x="4" y="48"/>
                  </a:cubicBezTo>
                  <a:cubicBezTo>
                    <a:pt x="0" y="52"/>
                    <a:pt x="0" y="59"/>
                    <a:pt x="4" y="63"/>
                  </a:cubicBezTo>
                  <a:cubicBezTo>
                    <a:pt x="30" y="88"/>
                    <a:pt x="30" y="88"/>
                    <a:pt x="30" y="88"/>
                  </a:cubicBezTo>
                  <a:cubicBezTo>
                    <a:pt x="33" y="92"/>
                    <a:pt x="40" y="92"/>
                    <a:pt x="44" y="88"/>
                  </a:cubicBezTo>
                  <a:cubicBezTo>
                    <a:pt x="44" y="88"/>
                    <a:pt x="58" y="74"/>
                    <a:pt x="62" y="70"/>
                  </a:cubicBezTo>
                  <a:cubicBezTo>
                    <a:pt x="65" y="67"/>
                    <a:pt x="75" y="72"/>
                    <a:pt x="75" y="72"/>
                  </a:cubicBezTo>
                  <a:cubicBezTo>
                    <a:pt x="88" y="58"/>
                    <a:pt x="88" y="58"/>
                    <a:pt x="88" y="58"/>
                  </a:cubicBezTo>
                  <a:cubicBezTo>
                    <a:pt x="92" y="54"/>
                    <a:pt x="92" y="48"/>
                    <a:pt x="88" y="44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4" y="0"/>
                    <a:pt x="38" y="0"/>
                    <a:pt x="34" y="4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18"/>
                    <a:pt x="26" y="27"/>
                    <a:pt x="22" y="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72" name="Freeform 15"/>
            <p:cNvSpPr>
              <a:spLocks/>
            </p:cNvSpPr>
            <p:nvPr/>
          </p:nvSpPr>
          <p:spPr bwMode="auto">
            <a:xfrm>
              <a:off x="874868" y="3243581"/>
              <a:ext cx="151909" cy="157122"/>
            </a:xfrm>
            <a:custGeom>
              <a:avLst/>
              <a:gdLst/>
              <a:ahLst/>
              <a:cxnLst>
                <a:cxn ang="0">
                  <a:pos x="12" y="37"/>
                </a:cxn>
                <a:cxn ang="0">
                  <a:pos x="2" y="60"/>
                </a:cxn>
                <a:cxn ang="0">
                  <a:pos x="7" y="73"/>
                </a:cxn>
                <a:cxn ang="0">
                  <a:pos x="40" y="87"/>
                </a:cxn>
                <a:cxn ang="0">
                  <a:pos x="54" y="81"/>
                </a:cxn>
                <a:cxn ang="0">
                  <a:pos x="63" y="58"/>
                </a:cxn>
                <a:cxn ang="0">
                  <a:pos x="76" y="55"/>
                </a:cxn>
                <a:cxn ang="0">
                  <a:pos x="83" y="37"/>
                </a:cxn>
                <a:cxn ang="0">
                  <a:pos x="78" y="24"/>
                </a:cxn>
                <a:cxn ang="0">
                  <a:pos x="52" y="13"/>
                </a:cxn>
                <a:cxn ang="0">
                  <a:pos x="25" y="2"/>
                </a:cxn>
                <a:cxn ang="0">
                  <a:pos x="12" y="7"/>
                </a:cxn>
                <a:cxn ang="0">
                  <a:pos x="5" y="26"/>
                </a:cxn>
                <a:cxn ang="0">
                  <a:pos x="12" y="37"/>
                </a:cxn>
              </a:cxnLst>
              <a:rect l="0" t="0" r="r" b="b"/>
              <a:pathLst>
                <a:path w="86" h="89">
                  <a:moveTo>
                    <a:pt x="12" y="37"/>
                  </a:moveTo>
                  <a:cubicBezTo>
                    <a:pt x="10" y="41"/>
                    <a:pt x="2" y="60"/>
                    <a:pt x="2" y="60"/>
                  </a:cubicBezTo>
                  <a:cubicBezTo>
                    <a:pt x="0" y="65"/>
                    <a:pt x="2" y="71"/>
                    <a:pt x="7" y="73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5" y="89"/>
                    <a:pt x="51" y="87"/>
                    <a:pt x="54" y="81"/>
                  </a:cubicBezTo>
                  <a:cubicBezTo>
                    <a:pt x="54" y="81"/>
                    <a:pt x="61" y="63"/>
                    <a:pt x="63" y="58"/>
                  </a:cubicBezTo>
                  <a:cubicBezTo>
                    <a:pt x="65" y="54"/>
                    <a:pt x="76" y="55"/>
                    <a:pt x="76" y="55"/>
                  </a:cubicBezTo>
                  <a:cubicBezTo>
                    <a:pt x="83" y="37"/>
                    <a:pt x="83" y="37"/>
                    <a:pt x="83" y="37"/>
                  </a:cubicBezTo>
                  <a:cubicBezTo>
                    <a:pt x="86" y="32"/>
                    <a:pt x="83" y="26"/>
                    <a:pt x="78" y="24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0" y="0"/>
                    <a:pt x="14" y="2"/>
                    <a:pt x="12" y="7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13" y="32"/>
                    <a:pt x="12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73" name="Freeform 16"/>
            <p:cNvSpPr>
              <a:spLocks/>
            </p:cNvSpPr>
            <p:nvPr/>
          </p:nvSpPr>
          <p:spPr bwMode="auto">
            <a:xfrm>
              <a:off x="1069223" y="3300175"/>
              <a:ext cx="136272" cy="128825"/>
            </a:xfrm>
            <a:custGeom>
              <a:avLst/>
              <a:gdLst/>
              <a:ahLst/>
              <a:cxnLst>
                <a:cxn ang="0">
                  <a:pos x="11" y="38"/>
                </a:cxn>
                <a:cxn ang="0">
                  <a:pos x="11" y="63"/>
                </a:cxn>
                <a:cxn ang="0">
                  <a:pos x="21" y="73"/>
                </a:cxn>
                <a:cxn ang="0">
                  <a:pos x="57" y="73"/>
                </a:cxn>
                <a:cxn ang="0">
                  <a:pos x="67" y="63"/>
                </a:cxn>
                <a:cxn ang="0">
                  <a:pos x="67" y="38"/>
                </a:cxn>
                <a:cxn ang="0">
                  <a:pos x="77" y="30"/>
                </a:cxn>
                <a:cxn ang="0">
                  <a:pos x="77" y="10"/>
                </a:cxn>
                <a:cxn ang="0">
                  <a:pos x="67" y="0"/>
                </a:cxn>
                <a:cxn ang="0">
                  <a:pos x="39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1" y="38"/>
                </a:cxn>
              </a:cxnLst>
              <a:rect l="0" t="0" r="r" b="b"/>
              <a:pathLst>
                <a:path w="77" h="73">
                  <a:moveTo>
                    <a:pt x="11" y="38"/>
                  </a:moveTo>
                  <a:cubicBezTo>
                    <a:pt x="11" y="43"/>
                    <a:pt x="11" y="63"/>
                    <a:pt x="11" y="63"/>
                  </a:cubicBezTo>
                  <a:cubicBezTo>
                    <a:pt x="11" y="68"/>
                    <a:pt x="15" y="73"/>
                    <a:pt x="21" y="73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62" y="73"/>
                    <a:pt x="67" y="68"/>
                    <a:pt x="67" y="63"/>
                  </a:cubicBezTo>
                  <a:cubicBezTo>
                    <a:pt x="67" y="63"/>
                    <a:pt x="67" y="43"/>
                    <a:pt x="67" y="38"/>
                  </a:cubicBezTo>
                  <a:cubicBezTo>
                    <a:pt x="67" y="33"/>
                    <a:pt x="77" y="30"/>
                    <a:pt x="77" y="30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5"/>
                    <a:pt x="73" y="0"/>
                    <a:pt x="6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0"/>
                    <a:pt x="11" y="33"/>
                    <a:pt x="11" y="3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74" name="Freeform 17"/>
            <p:cNvSpPr>
              <a:spLocks/>
            </p:cNvSpPr>
            <p:nvPr/>
          </p:nvSpPr>
          <p:spPr bwMode="auto">
            <a:xfrm>
              <a:off x="1249428" y="3243581"/>
              <a:ext cx="152654" cy="157122"/>
            </a:xfrm>
            <a:custGeom>
              <a:avLst/>
              <a:gdLst/>
              <a:ahLst/>
              <a:cxnLst>
                <a:cxn ang="0">
                  <a:pos x="23" y="58"/>
                </a:cxn>
                <a:cxn ang="0">
                  <a:pos x="32" y="81"/>
                </a:cxn>
                <a:cxn ang="0">
                  <a:pos x="45" y="87"/>
                </a:cxn>
                <a:cxn ang="0">
                  <a:pos x="78" y="73"/>
                </a:cxn>
                <a:cxn ang="0">
                  <a:pos x="84" y="60"/>
                </a:cxn>
                <a:cxn ang="0">
                  <a:pos x="74" y="37"/>
                </a:cxn>
                <a:cxn ang="0">
                  <a:pos x="81" y="26"/>
                </a:cxn>
                <a:cxn ang="0">
                  <a:pos x="74" y="7"/>
                </a:cxn>
                <a:cxn ang="0">
                  <a:pos x="60" y="2"/>
                </a:cxn>
                <a:cxn ang="0">
                  <a:pos x="34" y="13"/>
                </a:cxn>
                <a:cxn ang="0">
                  <a:pos x="8" y="24"/>
                </a:cxn>
                <a:cxn ang="0">
                  <a:pos x="2" y="37"/>
                </a:cxn>
                <a:cxn ang="0">
                  <a:pos x="10" y="55"/>
                </a:cxn>
                <a:cxn ang="0">
                  <a:pos x="23" y="58"/>
                </a:cxn>
              </a:cxnLst>
              <a:rect l="0" t="0" r="r" b="b"/>
              <a:pathLst>
                <a:path w="86" h="89">
                  <a:moveTo>
                    <a:pt x="23" y="58"/>
                  </a:moveTo>
                  <a:cubicBezTo>
                    <a:pt x="24" y="63"/>
                    <a:pt x="32" y="81"/>
                    <a:pt x="32" y="81"/>
                  </a:cubicBezTo>
                  <a:cubicBezTo>
                    <a:pt x="34" y="87"/>
                    <a:pt x="40" y="89"/>
                    <a:pt x="45" y="8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83" y="71"/>
                    <a:pt x="86" y="65"/>
                    <a:pt x="84" y="60"/>
                  </a:cubicBezTo>
                  <a:cubicBezTo>
                    <a:pt x="84" y="60"/>
                    <a:pt x="76" y="41"/>
                    <a:pt x="74" y="37"/>
                  </a:cubicBezTo>
                  <a:cubicBezTo>
                    <a:pt x="72" y="32"/>
                    <a:pt x="81" y="26"/>
                    <a:pt x="81" y="26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1" y="2"/>
                    <a:pt x="66" y="0"/>
                    <a:pt x="60" y="2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3" y="26"/>
                    <a:pt x="0" y="32"/>
                    <a:pt x="2" y="37"/>
                  </a:cubicBezTo>
                  <a:cubicBezTo>
                    <a:pt x="10" y="55"/>
                    <a:pt x="10" y="55"/>
                    <a:pt x="10" y="55"/>
                  </a:cubicBezTo>
                  <a:cubicBezTo>
                    <a:pt x="10" y="55"/>
                    <a:pt x="21" y="54"/>
                    <a:pt x="23" y="5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75" name="Freeform 18"/>
            <p:cNvSpPr>
              <a:spLocks/>
            </p:cNvSpPr>
            <p:nvPr/>
          </p:nvSpPr>
          <p:spPr bwMode="auto">
            <a:xfrm>
              <a:off x="1412507" y="3127416"/>
              <a:ext cx="162334" cy="162334"/>
            </a:xfrm>
            <a:custGeom>
              <a:avLst/>
              <a:gdLst/>
              <a:ahLst/>
              <a:cxnLst>
                <a:cxn ang="0">
                  <a:pos x="31" y="70"/>
                </a:cxn>
                <a:cxn ang="0">
                  <a:pos x="49" y="88"/>
                </a:cxn>
                <a:cxn ang="0">
                  <a:pos x="63" y="88"/>
                </a:cxn>
                <a:cxn ang="0">
                  <a:pos x="88" y="63"/>
                </a:cxn>
                <a:cxn ang="0">
                  <a:pos x="88" y="48"/>
                </a:cxn>
                <a:cxn ang="0">
                  <a:pos x="71" y="31"/>
                </a:cxn>
                <a:cxn ang="0">
                  <a:pos x="73" y="18"/>
                </a:cxn>
                <a:cxn ang="0">
                  <a:pos x="59" y="4"/>
                </a:cxn>
                <a:cxn ang="0">
                  <a:pos x="45" y="4"/>
                </a:cxn>
                <a:cxn ang="0">
                  <a:pos x="24" y="24"/>
                </a:cxn>
                <a:cxn ang="0">
                  <a:pos x="4" y="44"/>
                </a:cxn>
                <a:cxn ang="0">
                  <a:pos x="4" y="58"/>
                </a:cxn>
                <a:cxn ang="0">
                  <a:pos x="18" y="72"/>
                </a:cxn>
                <a:cxn ang="0">
                  <a:pos x="31" y="70"/>
                </a:cxn>
              </a:cxnLst>
              <a:rect l="0" t="0" r="r" b="b"/>
              <a:pathLst>
                <a:path w="92" h="92">
                  <a:moveTo>
                    <a:pt x="31" y="70"/>
                  </a:moveTo>
                  <a:cubicBezTo>
                    <a:pt x="35" y="74"/>
                    <a:pt x="49" y="88"/>
                    <a:pt x="49" y="88"/>
                  </a:cubicBezTo>
                  <a:cubicBezTo>
                    <a:pt x="53" y="92"/>
                    <a:pt x="59" y="92"/>
                    <a:pt x="63" y="88"/>
                  </a:cubicBezTo>
                  <a:cubicBezTo>
                    <a:pt x="88" y="63"/>
                    <a:pt x="88" y="63"/>
                    <a:pt x="88" y="63"/>
                  </a:cubicBezTo>
                  <a:cubicBezTo>
                    <a:pt x="92" y="59"/>
                    <a:pt x="92" y="52"/>
                    <a:pt x="88" y="48"/>
                  </a:cubicBezTo>
                  <a:cubicBezTo>
                    <a:pt x="88" y="48"/>
                    <a:pt x="74" y="34"/>
                    <a:pt x="71" y="31"/>
                  </a:cubicBezTo>
                  <a:cubicBezTo>
                    <a:pt x="67" y="27"/>
                    <a:pt x="73" y="18"/>
                    <a:pt x="73" y="18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5" y="0"/>
                    <a:pt x="49" y="0"/>
                    <a:pt x="45" y="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0" y="48"/>
                    <a:pt x="0" y="54"/>
                    <a:pt x="4" y="58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8" y="72"/>
                    <a:pt x="28" y="67"/>
                    <a:pt x="31" y="7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76" name="Freeform 19"/>
            <p:cNvSpPr>
              <a:spLocks/>
            </p:cNvSpPr>
            <p:nvPr/>
          </p:nvSpPr>
          <p:spPr bwMode="auto">
            <a:xfrm>
              <a:off x="1528673" y="2965081"/>
              <a:ext cx="159356" cy="149675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61" y="83"/>
                </a:cxn>
                <a:cxn ang="0">
                  <a:pos x="74" y="78"/>
                </a:cxn>
                <a:cxn ang="0">
                  <a:pos x="87" y="45"/>
                </a:cxn>
                <a:cxn ang="0">
                  <a:pos x="82" y="32"/>
                </a:cxn>
                <a:cxn ang="0">
                  <a:pos x="59" y="22"/>
                </a:cxn>
                <a:cxn ang="0">
                  <a:pos x="56" y="9"/>
                </a:cxn>
                <a:cxn ang="0">
                  <a:pos x="38" y="2"/>
                </a:cxn>
                <a:cxn ang="0">
                  <a:pos x="24" y="7"/>
                </a:cxn>
                <a:cxn ang="0">
                  <a:pos x="13" y="33"/>
                </a:cxn>
                <a:cxn ang="0">
                  <a:pos x="3" y="60"/>
                </a:cxn>
                <a:cxn ang="0">
                  <a:pos x="8" y="73"/>
                </a:cxn>
                <a:cxn ang="0">
                  <a:pos x="26" y="81"/>
                </a:cxn>
                <a:cxn ang="0">
                  <a:pos x="37" y="74"/>
                </a:cxn>
              </a:cxnLst>
              <a:rect l="0" t="0" r="r" b="b"/>
              <a:pathLst>
                <a:path w="90" h="85">
                  <a:moveTo>
                    <a:pt x="37" y="74"/>
                  </a:moveTo>
                  <a:cubicBezTo>
                    <a:pt x="42" y="76"/>
                    <a:pt x="61" y="83"/>
                    <a:pt x="61" y="83"/>
                  </a:cubicBezTo>
                  <a:cubicBezTo>
                    <a:pt x="66" y="85"/>
                    <a:pt x="72" y="83"/>
                    <a:pt x="74" y="78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90" y="40"/>
                    <a:pt x="87" y="34"/>
                    <a:pt x="82" y="32"/>
                  </a:cubicBezTo>
                  <a:cubicBezTo>
                    <a:pt x="82" y="32"/>
                    <a:pt x="63" y="24"/>
                    <a:pt x="59" y="22"/>
                  </a:cubicBezTo>
                  <a:cubicBezTo>
                    <a:pt x="54" y="20"/>
                    <a:pt x="56" y="9"/>
                    <a:pt x="56" y="9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2" y="0"/>
                    <a:pt x="27" y="2"/>
                    <a:pt x="24" y="7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3" y="60"/>
                    <a:pt x="3" y="60"/>
                    <a:pt x="3" y="60"/>
                  </a:cubicBezTo>
                  <a:cubicBezTo>
                    <a:pt x="0" y="65"/>
                    <a:pt x="3" y="71"/>
                    <a:pt x="8" y="73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6" y="81"/>
                    <a:pt x="33" y="72"/>
                    <a:pt x="37" y="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77" name="Freeform 20"/>
            <p:cNvSpPr>
              <a:spLocks/>
            </p:cNvSpPr>
            <p:nvPr/>
          </p:nvSpPr>
          <p:spPr bwMode="auto">
            <a:xfrm>
              <a:off x="1587500" y="2784876"/>
              <a:ext cx="127336" cy="135527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62" y="66"/>
                </a:cxn>
                <a:cxn ang="0">
                  <a:pos x="72" y="56"/>
                </a:cxn>
                <a:cxn ang="0">
                  <a:pos x="72" y="21"/>
                </a:cxn>
                <a:cxn ang="0">
                  <a:pos x="62" y="10"/>
                </a:cxn>
                <a:cxn ang="0">
                  <a:pos x="37" y="10"/>
                </a:cxn>
                <a:cxn ang="0">
                  <a:pos x="30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8"/>
                </a:cxn>
                <a:cxn ang="0">
                  <a:pos x="0" y="67"/>
                </a:cxn>
                <a:cxn ang="0">
                  <a:pos x="10" y="77"/>
                </a:cxn>
                <a:cxn ang="0">
                  <a:pos x="30" y="77"/>
                </a:cxn>
                <a:cxn ang="0">
                  <a:pos x="37" y="66"/>
                </a:cxn>
              </a:cxnLst>
              <a:rect l="0" t="0" r="r" b="b"/>
              <a:pathLst>
                <a:path w="72" h="77">
                  <a:moveTo>
                    <a:pt x="37" y="66"/>
                  </a:moveTo>
                  <a:cubicBezTo>
                    <a:pt x="42" y="66"/>
                    <a:pt x="62" y="66"/>
                    <a:pt x="62" y="66"/>
                  </a:cubicBezTo>
                  <a:cubicBezTo>
                    <a:pt x="68" y="66"/>
                    <a:pt x="72" y="62"/>
                    <a:pt x="72" y="56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15"/>
                    <a:pt x="68" y="10"/>
                    <a:pt x="62" y="10"/>
                  </a:cubicBezTo>
                  <a:cubicBezTo>
                    <a:pt x="62" y="10"/>
                    <a:pt x="42" y="10"/>
                    <a:pt x="37" y="10"/>
                  </a:cubicBezTo>
                  <a:cubicBezTo>
                    <a:pt x="32" y="10"/>
                    <a:pt x="30" y="0"/>
                    <a:pt x="3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2"/>
                    <a:pt x="4" y="77"/>
                    <a:pt x="10" y="77"/>
                  </a:cubicBezTo>
                  <a:cubicBezTo>
                    <a:pt x="30" y="77"/>
                    <a:pt x="30" y="77"/>
                    <a:pt x="30" y="77"/>
                  </a:cubicBezTo>
                  <a:cubicBezTo>
                    <a:pt x="30" y="77"/>
                    <a:pt x="32" y="66"/>
                    <a:pt x="37" y="6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78" name="Freeform 21"/>
            <p:cNvSpPr>
              <a:spLocks/>
            </p:cNvSpPr>
            <p:nvPr/>
          </p:nvSpPr>
          <p:spPr bwMode="auto">
            <a:xfrm>
              <a:off x="1528673" y="2588287"/>
              <a:ext cx="159356" cy="151909"/>
            </a:xfrm>
            <a:custGeom>
              <a:avLst/>
              <a:gdLst/>
              <a:ahLst/>
              <a:cxnLst>
                <a:cxn ang="0">
                  <a:pos x="59" y="64"/>
                </a:cxn>
                <a:cxn ang="0">
                  <a:pos x="82" y="54"/>
                </a:cxn>
                <a:cxn ang="0">
                  <a:pos x="87" y="41"/>
                </a:cxn>
                <a:cxn ang="0">
                  <a:pos x="74" y="8"/>
                </a:cxn>
                <a:cxn ang="0">
                  <a:pos x="61" y="2"/>
                </a:cxn>
                <a:cxn ang="0">
                  <a:pos x="37" y="12"/>
                </a:cxn>
                <a:cxn ang="0">
                  <a:pos x="26" y="5"/>
                </a:cxn>
                <a:cxn ang="0">
                  <a:pos x="8" y="13"/>
                </a:cxn>
                <a:cxn ang="0">
                  <a:pos x="3" y="26"/>
                </a:cxn>
                <a:cxn ang="0">
                  <a:pos x="13" y="52"/>
                </a:cxn>
                <a:cxn ang="0">
                  <a:pos x="24" y="78"/>
                </a:cxn>
                <a:cxn ang="0">
                  <a:pos x="38" y="84"/>
                </a:cxn>
                <a:cxn ang="0">
                  <a:pos x="56" y="76"/>
                </a:cxn>
                <a:cxn ang="0">
                  <a:pos x="59" y="64"/>
                </a:cxn>
              </a:cxnLst>
              <a:rect l="0" t="0" r="r" b="b"/>
              <a:pathLst>
                <a:path w="90" h="86">
                  <a:moveTo>
                    <a:pt x="59" y="64"/>
                  </a:moveTo>
                  <a:cubicBezTo>
                    <a:pt x="63" y="62"/>
                    <a:pt x="82" y="54"/>
                    <a:pt x="82" y="54"/>
                  </a:cubicBezTo>
                  <a:cubicBezTo>
                    <a:pt x="87" y="52"/>
                    <a:pt x="90" y="46"/>
                    <a:pt x="87" y="41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2" y="3"/>
                    <a:pt x="66" y="0"/>
                    <a:pt x="61" y="2"/>
                  </a:cubicBezTo>
                  <a:cubicBezTo>
                    <a:pt x="61" y="2"/>
                    <a:pt x="42" y="10"/>
                    <a:pt x="37" y="12"/>
                  </a:cubicBezTo>
                  <a:cubicBezTo>
                    <a:pt x="33" y="14"/>
                    <a:pt x="26" y="5"/>
                    <a:pt x="26" y="5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3" y="15"/>
                    <a:pt x="0" y="21"/>
                    <a:pt x="3" y="26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7" y="84"/>
                    <a:pt x="32" y="86"/>
                    <a:pt x="38" y="84"/>
                  </a:cubicBezTo>
                  <a:cubicBezTo>
                    <a:pt x="56" y="76"/>
                    <a:pt x="56" y="76"/>
                    <a:pt x="56" y="76"/>
                  </a:cubicBezTo>
                  <a:cubicBezTo>
                    <a:pt x="56" y="76"/>
                    <a:pt x="54" y="65"/>
                    <a:pt x="59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79" name="Freeform 22"/>
            <p:cNvSpPr>
              <a:spLocks/>
            </p:cNvSpPr>
            <p:nvPr/>
          </p:nvSpPr>
          <p:spPr bwMode="auto">
            <a:xfrm>
              <a:off x="1412507" y="2415528"/>
              <a:ext cx="162334" cy="162334"/>
            </a:xfrm>
            <a:custGeom>
              <a:avLst/>
              <a:gdLst/>
              <a:ahLst/>
              <a:cxnLst>
                <a:cxn ang="0">
                  <a:pos x="71" y="61"/>
                </a:cxn>
                <a:cxn ang="0">
                  <a:pos x="88" y="43"/>
                </a:cxn>
                <a:cxn ang="0">
                  <a:pos x="88" y="29"/>
                </a:cxn>
                <a:cxn ang="0">
                  <a:pos x="63" y="4"/>
                </a:cxn>
                <a:cxn ang="0">
                  <a:pos x="49" y="4"/>
                </a:cxn>
                <a:cxn ang="0">
                  <a:pos x="31" y="21"/>
                </a:cxn>
                <a:cxn ang="0">
                  <a:pos x="18" y="19"/>
                </a:cxn>
                <a:cxn ang="0">
                  <a:pos x="4" y="33"/>
                </a:cxn>
                <a:cxn ang="0">
                  <a:pos x="4" y="48"/>
                </a:cxn>
                <a:cxn ang="0">
                  <a:pos x="24" y="68"/>
                </a:cxn>
                <a:cxn ang="0">
                  <a:pos x="45" y="88"/>
                </a:cxn>
                <a:cxn ang="0">
                  <a:pos x="59" y="88"/>
                </a:cxn>
                <a:cxn ang="0">
                  <a:pos x="73" y="74"/>
                </a:cxn>
                <a:cxn ang="0">
                  <a:pos x="71" y="61"/>
                </a:cxn>
              </a:cxnLst>
              <a:rect l="0" t="0" r="r" b="b"/>
              <a:pathLst>
                <a:path w="92" h="92">
                  <a:moveTo>
                    <a:pt x="71" y="61"/>
                  </a:moveTo>
                  <a:cubicBezTo>
                    <a:pt x="74" y="57"/>
                    <a:pt x="88" y="43"/>
                    <a:pt x="88" y="43"/>
                  </a:cubicBezTo>
                  <a:cubicBezTo>
                    <a:pt x="92" y="39"/>
                    <a:pt x="92" y="33"/>
                    <a:pt x="88" y="29"/>
                  </a:cubicBezTo>
                  <a:cubicBezTo>
                    <a:pt x="63" y="4"/>
                    <a:pt x="63" y="4"/>
                    <a:pt x="63" y="4"/>
                  </a:cubicBezTo>
                  <a:cubicBezTo>
                    <a:pt x="59" y="0"/>
                    <a:pt x="53" y="0"/>
                    <a:pt x="49" y="4"/>
                  </a:cubicBezTo>
                  <a:cubicBezTo>
                    <a:pt x="49" y="4"/>
                    <a:pt x="35" y="18"/>
                    <a:pt x="31" y="21"/>
                  </a:cubicBezTo>
                  <a:cubicBezTo>
                    <a:pt x="28" y="25"/>
                    <a:pt x="18" y="19"/>
                    <a:pt x="18" y="19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0" y="37"/>
                    <a:pt x="0" y="44"/>
                    <a:pt x="4" y="48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9" y="92"/>
                    <a:pt x="55" y="92"/>
                    <a:pt x="59" y="88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73" y="74"/>
                    <a:pt x="67" y="64"/>
                    <a:pt x="71" y="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80" name="Freeform 23"/>
            <p:cNvSpPr>
              <a:spLocks/>
            </p:cNvSpPr>
            <p:nvPr/>
          </p:nvSpPr>
          <p:spPr bwMode="auto">
            <a:xfrm>
              <a:off x="1249428" y="2304575"/>
              <a:ext cx="152654" cy="157122"/>
            </a:xfrm>
            <a:custGeom>
              <a:avLst/>
              <a:gdLst/>
              <a:ahLst/>
              <a:cxnLst>
                <a:cxn ang="0">
                  <a:pos x="74" y="52"/>
                </a:cxn>
                <a:cxn ang="0">
                  <a:pos x="84" y="29"/>
                </a:cxn>
                <a:cxn ang="0">
                  <a:pos x="78" y="15"/>
                </a:cxn>
                <a:cxn ang="0">
                  <a:pos x="45" y="2"/>
                </a:cxn>
                <a:cxn ang="0">
                  <a:pos x="32" y="7"/>
                </a:cxn>
                <a:cxn ang="0">
                  <a:pos x="23" y="30"/>
                </a:cxn>
                <a:cxn ang="0">
                  <a:pos x="10" y="33"/>
                </a:cxn>
                <a:cxn ang="0">
                  <a:pos x="2" y="52"/>
                </a:cxn>
                <a:cxn ang="0">
                  <a:pos x="8" y="65"/>
                </a:cxn>
                <a:cxn ang="0">
                  <a:pos x="34" y="76"/>
                </a:cxn>
                <a:cxn ang="0">
                  <a:pos x="60" y="87"/>
                </a:cxn>
                <a:cxn ang="0">
                  <a:pos x="74" y="81"/>
                </a:cxn>
                <a:cxn ang="0">
                  <a:pos x="81" y="63"/>
                </a:cxn>
                <a:cxn ang="0">
                  <a:pos x="74" y="52"/>
                </a:cxn>
              </a:cxnLst>
              <a:rect l="0" t="0" r="r" b="b"/>
              <a:pathLst>
                <a:path w="86" h="89">
                  <a:moveTo>
                    <a:pt x="74" y="52"/>
                  </a:moveTo>
                  <a:cubicBezTo>
                    <a:pt x="76" y="47"/>
                    <a:pt x="84" y="29"/>
                    <a:pt x="84" y="29"/>
                  </a:cubicBezTo>
                  <a:cubicBezTo>
                    <a:pt x="86" y="23"/>
                    <a:pt x="83" y="18"/>
                    <a:pt x="78" y="15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0" y="0"/>
                    <a:pt x="34" y="2"/>
                    <a:pt x="32" y="7"/>
                  </a:cubicBezTo>
                  <a:cubicBezTo>
                    <a:pt x="32" y="7"/>
                    <a:pt x="25" y="26"/>
                    <a:pt x="23" y="30"/>
                  </a:cubicBezTo>
                  <a:cubicBezTo>
                    <a:pt x="21" y="35"/>
                    <a:pt x="10" y="33"/>
                    <a:pt x="10" y="33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0" y="57"/>
                    <a:pt x="3" y="63"/>
                    <a:pt x="8" y="65"/>
                  </a:cubicBezTo>
                  <a:cubicBezTo>
                    <a:pt x="34" y="76"/>
                    <a:pt x="34" y="76"/>
                    <a:pt x="34" y="76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66" y="89"/>
                    <a:pt x="71" y="86"/>
                    <a:pt x="74" y="81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63"/>
                    <a:pt x="72" y="56"/>
                    <a:pt x="74" y="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281" name="Rectangle 280"/>
          <p:cNvSpPr/>
          <p:nvPr/>
        </p:nvSpPr>
        <p:spPr>
          <a:xfrm>
            <a:off x="0" y="4725144"/>
            <a:ext cx="19479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COMMUNITY</a:t>
            </a:r>
            <a:endParaRPr lang="en-US" sz="2000" dirty="0"/>
          </a:p>
        </p:txBody>
      </p:sp>
      <p:sp>
        <p:nvSpPr>
          <p:cNvPr id="282" name="Rectangle 281"/>
          <p:cNvSpPr/>
          <p:nvPr/>
        </p:nvSpPr>
        <p:spPr>
          <a:xfrm rot="889795">
            <a:off x="90535" y="4292514"/>
            <a:ext cx="18950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Govt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/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Pvt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Industry</a:t>
            </a:r>
            <a:endParaRPr lang="en-US" sz="1600" dirty="0"/>
          </a:p>
        </p:txBody>
      </p:sp>
      <p:sp>
        <p:nvSpPr>
          <p:cNvPr id="283" name="Rectangle 282"/>
          <p:cNvSpPr/>
          <p:nvPr/>
        </p:nvSpPr>
        <p:spPr>
          <a:xfrm rot="20604903">
            <a:off x="138" y="5163189"/>
            <a:ext cx="21050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haroni" pitchFamily="2" charset="-79"/>
                <a:cs typeface="Aharoni" pitchFamily="2" charset="-79"/>
              </a:rPr>
              <a:t>NGOs &amp; HOUSEHOLDS</a:t>
            </a:r>
            <a:endParaRPr lang="en-US" sz="1400" dirty="0"/>
          </a:p>
        </p:txBody>
      </p:sp>
      <p:sp>
        <p:nvSpPr>
          <p:cNvPr id="249" name="Date Placeholder 24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2B3B-BB20-43EF-98FA-212B411B1A0D}" type="datetime1">
              <a:rPr lang="en-ZW" smtClean="0"/>
              <a:t>5/30/2018</a:t>
            </a:fld>
            <a:endParaRPr lang="en-ZW"/>
          </a:p>
        </p:txBody>
      </p:sp>
      <p:sp>
        <p:nvSpPr>
          <p:cNvPr id="250" name="Footer Placeholder 249"/>
          <p:cNvSpPr>
            <a:spLocks noGrp="1"/>
          </p:cNvSpPr>
          <p:nvPr>
            <p:ph type="ftr" sz="quarter" idx="11"/>
          </p:nvPr>
        </p:nvSpPr>
        <p:spPr>
          <a:xfrm>
            <a:off x="6804248" y="6237312"/>
            <a:ext cx="1024880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93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5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1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5" dur="5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8" dur="5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37" dur="5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1" dur="5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1" dur="5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9" grpId="0"/>
      <p:bldP spid="80" grpId="0"/>
      <p:bldP spid="196" grpId="0"/>
      <p:bldP spid="197" grpId="0"/>
      <p:bldP spid="198" grpId="0"/>
      <p:bldP spid="199" grpId="0"/>
      <p:bldP spid="200" grpId="0"/>
      <p:bldP spid="201" grpId="0"/>
      <p:bldP spid="20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Thank you for your time and listening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i="1" dirty="0" smtClean="0">
                <a:solidFill>
                  <a:srgbClr val="10742F"/>
                </a:solidFill>
              </a:rPr>
              <a:t>I’m ‘open for business’ – let’s collaborate!</a:t>
            </a:r>
            <a:endParaRPr lang="en-US" sz="3600" i="1" dirty="0">
              <a:solidFill>
                <a:srgbClr val="10742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AB4-B56E-40DF-94BD-36129B0F207B}" type="datetime1">
              <a:rPr lang="en-ZW" smtClean="0"/>
              <a:t>5/30/2018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32240" y="6237312"/>
            <a:ext cx="1096888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solidFill>
                  <a:srgbClr val="0070C0"/>
                </a:solidFill>
              </a:rPr>
              <a:t>Zimbabwe universities total output in 5-year periods from 1980-2014</a:t>
            </a:r>
            <a:endParaRPr lang="en-US" sz="27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452320" y="6191250"/>
            <a:ext cx="1196380" cy="476250"/>
          </a:xfrm>
        </p:spPr>
        <p:txBody>
          <a:bodyPr/>
          <a:lstStyle/>
          <a:p>
            <a:fld id="{80131957-2666-4F0F-9F86-C820C8EAC447}" type="datetime1">
              <a:rPr lang="en-ZW" smtClean="0"/>
              <a:t>5/30/2018</a:t>
            </a:fld>
            <a:endParaRPr lang="en-ZW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6="http://schemas.microsoft.com/office/drawing/2014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lc="http://schemas.openxmlformats.org/drawingml/2006/lockedCanvas" id="{095D02D4-8EBD-4FAE-B4A6-675B615D166D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107950" y="2060848"/>
          <a:ext cx="892810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2"/>
          <p:cNvSpPr txBox="1">
            <a:spLocks/>
          </p:cNvSpPr>
          <p:nvPr/>
        </p:nvSpPr>
        <p:spPr>
          <a:xfrm>
            <a:off x="179512" y="5157192"/>
            <a:ext cx="8712968" cy="720080"/>
          </a:xfrm>
          <a:prstGeom prst="rect">
            <a:avLst/>
          </a:prstGeom>
        </p:spPr>
        <p:txBody>
          <a:bodyPr anchor="ctr" anchorCtr="0"/>
          <a:lstStyle/>
          <a:p>
            <a:pPr lvl="0"/>
            <a:r>
              <a:rPr lang="en-ZW" b="1" dirty="0" smtClean="0"/>
              <a:t>Figure 2: Total output of graduates from all universities from 1980 to 2016 </a:t>
            </a:r>
            <a:r>
              <a:rPr lang="en-ZW" i="1" dirty="0" smtClean="0"/>
              <a:t>(computed from </a:t>
            </a:r>
            <a:r>
              <a:rPr lang="en-ZW" i="1" dirty="0" err="1" smtClean="0"/>
              <a:t>MoHTESTD</a:t>
            </a:r>
            <a:r>
              <a:rPr lang="en-ZW" i="1" dirty="0" smtClean="0"/>
              <a:t> raw data)</a:t>
            </a:r>
            <a:endParaRPr kumimoji="0" lang="en-ZW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76256" y="6237312"/>
            <a:ext cx="736848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008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>
                <a:solidFill>
                  <a:srgbClr val="0070C0"/>
                </a:solidFill>
              </a:rPr>
              <a:t>Zimbabwe universities post-graduate output </a:t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3100" b="1" dirty="0" smtClean="0">
                <a:solidFill>
                  <a:srgbClr val="0070C0"/>
                </a:solidFill>
              </a:rPr>
              <a:t>in 5-year periods from 1980-2014</a:t>
            </a:r>
            <a:endParaRPr lang="en-US" sz="3100" b="1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D7AD-49CD-42DF-8135-F9954134BA6E}" type="datetime1">
              <a:rPr lang="en-ZW" smtClean="0"/>
              <a:t>5/30/2018</a:t>
            </a:fld>
            <a:endParaRPr lang="en-ZW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6="http://schemas.microsoft.com/office/drawing/2014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lc="http://schemas.openxmlformats.org/drawingml/2006/lockedCanvas" id="{81C6EF48-3316-4006-A673-2F65A6911B8D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179388" y="1484313"/>
          <a:ext cx="8856662" cy="3456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Date Placeholder 2"/>
          <p:cNvSpPr txBox="1">
            <a:spLocks/>
          </p:cNvSpPr>
          <p:nvPr/>
        </p:nvSpPr>
        <p:spPr>
          <a:xfrm>
            <a:off x="251520" y="5085184"/>
            <a:ext cx="8352928" cy="648072"/>
          </a:xfrm>
          <a:prstGeom prst="rect">
            <a:avLst/>
          </a:prstGeom>
        </p:spPr>
        <p:txBody>
          <a:bodyPr anchor="ctr" anchorCtr="0"/>
          <a:lstStyle/>
          <a:p>
            <a:pPr lvl="0"/>
            <a:r>
              <a:rPr lang="en-ZW" sz="1600" b="1" dirty="0" smtClean="0"/>
              <a:t>Figure 1: Output of post-graduate degree holders during the period 1980 to 2016 </a:t>
            </a:r>
            <a:r>
              <a:rPr lang="en-ZW" sz="1600" i="1" dirty="0" smtClean="0"/>
              <a:t>(computed from </a:t>
            </a:r>
            <a:r>
              <a:rPr lang="en-ZW" sz="1600" i="1" dirty="0" err="1" smtClean="0"/>
              <a:t>MoHTESTD</a:t>
            </a:r>
            <a:r>
              <a:rPr lang="en-ZW" sz="1600" i="1" dirty="0" smtClean="0"/>
              <a:t> raw data)</a:t>
            </a:r>
            <a:endParaRPr kumimoji="0" lang="en-ZW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04248" y="6237312"/>
            <a:ext cx="952872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8187"/>
            <a:ext cx="8928992" cy="665922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0070C0"/>
                </a:solidFill>
              </a:rPr>
              <a:t>Zimbabwe Economy</a:t>
            </a:r>
            <a:r>
              <a:rPr lang="en-US" sz="2700" dirty="0">
                <a:solidFill>
                  <a:srgbClr val="0070C0"/>
                </a:solidFill>
              </a:rPr>
              <a:t>, industries and employment features </a:t>
            </a:r>
            <a:endParaRPr lang="en-ZW" sz="2700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https://www.dailymaverick.co.za/images/uploaded_images/article/12f43166fa6b89d9ed30e1eb2a51dc24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60"/>
          <a:stretch/>
        </p:blipFill>
        <p:spPr bwMode="auto">
          <a:xfrm>
            <a:off x="1475657" y="1121124"/>
            <a:ext cx="2403400" cy="2468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http://businessdaily.co.zw/public/images/articles/informal-sector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61"/>
          <a:stretch/>
        </p:blipFill>
        <p:spPr bwMode="auto">
          <a:xfrm>
            <a:off x="4644008" y="1121124"/>
            <a:ext cx="2304256" cy="23207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http://www.financialgazette.co.zw/wp-content/uploads/Tobacco-farming-181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2" r="21721"/>
          <a:stretch/>
        </p:blipFill>
        <p:spPr bwMode="auto">
          <a:xfrm>
            <a:off x="1691680" y="4126442"/>
            <a:ext cx="2376264" cy="24411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zimbabwe TOURISM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9"/>
          <a:stretch/>
        </p:blipFill>
        <p:spPr bwMode="auto">
          <a:xfrm>
            <a:off x="4644008" y="4046221"/>
            <a:ext cx="2223181" cy="25404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79432" y="1365997"/>
            <a:ext cx="13211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INFORMAL TRADING AND INDUSTRY</a:t>
            </a:r>
            <a:endParaRPr lang="en-ZW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48067" y="1422370"/>
            <a:ext cx="1321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MINING</a:t>
            </a:r>
            <a:endParaRPr lang="en-ZW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398345"/>
            <a:ext cx="182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AGRICULTURE</a:t>
            </a:r>
            <a:endParaRPr lang="en-ZW" dirty="0"/>
          </a:p>
        </p:txBody>
      </p:sp>
      <p:sp>
        <p:nvSpPr>
          <p:cNvPr id="11" name="TextBox 10"/>
          <p:cNvSpPr txBox="1"/>
          <p:nvPr/>
        </p:nvSpPr>
        <p:spPr>
          <a:xfrm>
            <a:off x="6915570" y="4384348"/>
            <a:ext cx="1321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TOURISM</a:t>
            </a:r>
            <a:endParaRPr lang="en-ZW" sz="20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>
          <a:xfrm>
            <a:off x="6300192" y="6237312"/>
            <a:ext cx="2476500" cy="476250"/>
          </a:xfrm>
        </p:spPr>
        <p:txBody>
          <a:bodyPr/>
          <a:lstStyle/>
          <a:p>
            <a:fld id="{5784D2B0-CC5E-4A57-AEA4-3DF5E6D2AB26}" type="datetime1">
              <a:rPr lang="en-ZW" smtClean="0"/>
              <a:t>5/30/2018</a:t>
            </a:fld>
            <a:endParaRPr lang="en-ZW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7020272" y="6309320"/>
            <a:ext cx="880864" cy="457200"/>
          </a:xfrm>
        </p:spPr>
        <p:txBody>
          <a:bodyPr/>
          <a:lstStyle/>
          <a:p>
            <a:r>
              <a:rPr lang="en-ZW" smtClean="0">
                <a:latin typeface="Brush Script MT" pitchFamily="66" charset="0"/>
              </a:rPr>
              <a:t>Nherera</a:t>
            </a:r>
            <a:endParaRPr lang="en-ZW"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4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26184" cy="106613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Contribution Towards the Missing Link - Conceptual Framework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176" y="6237312"/>
            <a:ext cx="2476500" cy="476250"/>
          </a:xfrm>
        </p:spPr>
        <p:txBody>
          <a:bodyPr/>
          <a:lstStyle/>
          <a:p>
            <a:fld id="{36C5AC0B-569F-4F4F-9B01-F4DB2043A51D}" type="datetime1">
              <a:rPr lang="en-ZW" smtClean="0"/>
              <a:t>5/30/2018</a:t>
            </a:fld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9036496" cy="5195664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University-Community Engagement – 3</a:t>
            </a:r>
            <a:r>
              <a:rPr lang="en-US" baseline="30000" dirty="0" smtClean="0"/>
              <a:t>rd</a:t>
            </a:r>
            <a:r>
              <a:rPr lang="en-US" dirty="0" smtClean="0"/>
              <a:t> Mission</a:t>
            </a:r>
          </a:p>
          <a:p>
            <a:r>
              <a:rPr lang="en-US" dirty="0" smtClean="0"/>
              <a:t>Interdisciplinary Research - crumbling academic silos</a:t>
            </a:r>
          </a:p>
          <a:p>
            <a:r>
              <a:rPr lang="en-US" dirty="0" smtClean="0"/>
              <a:t>Fourth Industrial Revolution / Industry 4 (IR 4.0)-focused community engagement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76256" y="6237312"/>
            <a:ext cx="880864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856984" cy="576064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 smtClean="0">
                <a:latin typeface="+mj-lt"/>
                <a:cs typeface="Aharoni" pitchFamily="2" charset="-79"/>
              </a:rPr>
              <a:t/>
            </a:r>
            <a:br>
              <a:rPr lang="en-US" sz="2700" dirty="0" smtClean="0">
                <a:latin typeface="+mj-lt"/>
                <a:cs typeface="Aharoni" pitchFamily="2" charset="-79"/>
              </a:rPr>
            </a:br>
            <a:r>
              <a:rPr lang="en-US" sz="2700" b="1" dirty="0">
                <a:solidFill>
                  <a:srgbClr val="002060"/>
                </a:solidFill>
                <a:latin typeface="+mj-lt"/>
                <a:cs typeface="Aharoni" pitchFamily="2" charset="-79"/>
              </a:rPr>
              <a:t> </a:t>
            </a:r>
            <a:r>
              <a:rPr lang="en-US" sz="3100" b="1" dirty="0">
                <a:solidFill>
                  <a:srgbClr val="0070C0"/>
                </a:solidFill>
                <a:latin typeface="+mj-lt"/>
                <a:cs typeface="Aharoni" pitchFamily="2" charset="-79"/>
              </a:rPr>
              <a:t>University-Community Engagement – 3</a:t>
            </a:r>
            <a:r>
              <a:rPr lang="en-US" sz="3100" b="1" baseline="30000" dirty="0">
                <a:solidFill>
                  <a:srgbClr val="0070C0"/>
                </a:solidFill>
                <a:latin typeface="+mj-lt"/>
                <a:cs typeface="Aharoni" pitchFamily="2" charset="-79"/>
              </a:rPr>
              <a:t>rd</a:t>
            </a:r>
            <a:r>
              <a:rPr lang="en-US" sz="3100" b="1" dirty="0">
                <a:solidFill>
                  <a:srgbClr val="0070C0"/>
                </a:solidFill>
                <a:latin typeface="+mj-lt"/>
                <a:cs typeface="Aharoni" pitchFamily="2" charset="-79"/>
              </a:rPr>
              <a:t> Mission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067B-548A-4B5E-BCB4-584A18165835}" type="datetime1">
              <a:rPr lang="en-ZW" smtClean="0"/>
              <a:t>5/30/2018</a:t>
            </a:fld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7504" y="1447800"/>
            <a:ext cx="8928992" cy="47895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third mission refers to one of the three pillars that form the key functions of a university – Community Service (Engagement). </a:t>
            </a:r>
          </a:p>
          <a:p>
            <a:r>
              <a:rPr lang="en-US" dirty="0" smtClean="0"/>
              <a:t>In practice, institutions tend to focus on the first two functions, i.e. </a:t>
            </a:r>
          </a:p>
          <a:p>
            <a:pPr lvl="1"/>
            <a:r>
              <a:rPr lang="en-US" dirty="0" smtClean="0"/>
              <a:t>Teaching (Preparation of human capital – the 1</a:t>
            </a:r>
            <a:r>
              <a:rPr lang="en-US" baseline="30000" dirty="0" smtClean="0"/>
              <a:t>st</a:t>
            </a:r>
            <a:r>
              <a:rPr lang="en-US" dirty="0" smtClean="0"/>
              <a:t> Mission), and</a:t>
            </a:r>
          </a:p>
          <a:p>
            <a:pPr lvl="1"/>
            <a:r>
              <a:rPr lang="en-US" dirty="0" smtClean="0"/>
              <a:t>Research (producing new knowledge - the 2</a:t>
            </a:r>
            <a:r>
              <a:rPr lang="en-US" baseline="30000" dirty="0" smtClean="0"/>
              <a:t>nd</a:t>
            </a:r>
            <a:r>
              <a:rPr lang="en-US" dirty="0" smtClean="0"/>
              <a:t> Mission). </a:t>
            </a:r>
          </a:p>
          <a:p>
            <a:r>
              <a:rPr lang="en-US" dirty="0" smtClean="0"/>
              <a:t>There has been a shift from ‘service’ to ‘engagement’ to </a:t>
            </a:r>
            <a:r>
              <a:rPr lang="en-US" dirty="0" err="1" smtClean="0"/>
              <a:t>emphasise</a:t>
            </a:r>
            <a:r>
              <a:rPr lang="en-US" dirty="0" smtClean="0"/>
              <a:t> the two-way process. </a:t>
            </a:r>
          </a:p>
          <a:p>
            <a:r>
              <a:rPr lang="en-US" dirty="0" smtClean="0"/>
              <a:t>Universities are increasingly expected to be more active in addressing socio-economic needs at both national and global levels –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to be more relevant</a:t>
            </a:r>
            <a:r>
              <a:rPr lang="en-US" dirty="0" smtClean="0"/>
              <a:t>. 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76256" y="6237312"/>
            <a:ext cx="880864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562074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Unpacking University-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Community Engagement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B669-08CA-4C8E-B646-91A59089FE9E}" type="datetime1">
              <a:rPr lang="en-ZW" smtClean="0"/>
              <a:t>5/30/2018</a:t>
            </a:fld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9036496" cy="5195664"/>
          </a:xfrm>
        </p:spPr>
        <p:txBody>
          <a:bodyPr>
            <a:normAutofit/>
          </a:bodyPr>
          <a:lstStyle/>
          <a:p>
            <a:pPr marL="596646" indent="-514350">
              <a:buFont typeface="Wingdings 2"/>
              <a:buAutoNum type="alphaLcParenBoth"/>
            </a:pPr>
            <a:r>
              <a:rPr lang="en-US" dirty="0" smtClean="0"/>
              <a:t>Meaning and nature of ‘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community</a:t>
            </a:r>
            <a:r>
              <a:rPr lang="en-US" dirty="0" smtClean="0"/>
              <a:t>’ from a research perspective.</a:t>
            </a:r>
          </a:p>
          <a:p>
            <a:pPr marL="596646" indent="-514350">
              <a:buFont typeface="Wingdings 2"/>
              <a:buAutoNum type="alphaLcParenBoth"/>
            </a:pPr>
            <a:r>
              <a:rPr lang="en-US" dirty="0" smtClean="0"/>
              <a:t>Meaning and nature of ‘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engagement</a:t>
            </a:r>
            <a:r>
              <a:rPr lang="en-US" dirty="0" smtClean="0"/>
              <a:t>’ from a research perspective.</a:t>
            </a:r>
          </a:p>
          <a:p>
            <a:pPr marL="596646" lvl="0" indent="-514350">
              <a:buAutoNum type="alphaLcParenBoth"/>
            </a:pPr>
            <a:r>
              <a:rPr lang="en-US" dirty="0" smtClean="0"/>
              <a:t>University-Community engagement from a research focus. Simply referred to as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CE</a:t>
            </a:r>
            <a:r>
              <a:rPr lang="en-US" dirty="0" smtClean="0"/>
              <a:t>.</a:t>
            </a:r>
          </a:p>
          <a:p>
            <a:pPr marL="596646" indent="-514350">
              <a:buFont typeface="Wingdings 2"/>
              <a:buAutoNum type="alphaLcParenBoth"/>
            </a:pPr>
            <a:r>
              <a:rPr lang="en-US" dirty="0" smtClean="0"/>
              <a:t>Change of perception of CE; </a:t>
            </a:r>
          </a:p>
          <a:p>
            <a:pPr marL="870966" lvl="1" indent="-514350"/>
            <a:r>
              <a:rPr lang="en-US" dirty="0" smtClean="0"/>
              <a:t>From university as ‘expert’, to </a:t>
            </a:r>
          </a:p>
          <a:p>
            <a:pPr marL="870966" lvl="1" indent="-514350"/>
            <a:r>
              <a:rPr lang="en-US" dirty="0" smtClean="0"/>
              <a:t>emphasis on community engagement and co-production of knowledge. -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two-way process </a:t>
            </a:r>
          </a:p>
          <a:p>
            <a:pPr marL="870966" lvl="1" indent="-514350"/>
            <a:r>
              <a:rPr lang="en-US" dirty="0" smtClean="0"/>
              <a:t>opportunity to re-examine and advance Indigenous Knowledge Systems (IKSs).</a:t>
            </a:r>
          </a:p>
          <a:p>
            <a:pPr marL="596646" lvl="0" indent="-514350">
              <a:buAutoNum type="alphaLcParenBoth"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04248" y="6237312"/>
            <a:ext cx="880864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Conceptualising</a:t>
            </a:r>
            <a:r>
              <a:rPr lang="en-US" sz="2800" b="1" dirty="0" smtClean="0">
                <a:solidFill>
                  <a:srgbClr val="0070C0"/>
                </a:solidFill>
              </a:rPr>
              <a:t> Community Engagement</a:t>
            </a:r>
            <a:endParaRPr lang="en-US" sz="2800" dirty="0" smtClean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ZW" smtClean="0"/>
              <a:t> </a:t>
            </a:r>
            <a:fld id="{89030263-4D2F-4E49-A2B2-758AE5991475}" type="datetime1">
              <a:rPr lang="en-ZW" smtClean="0"/>
              <a:t>5/30/2018</a:t>
            </a:fld>
            <a:endParaRPr lang="en-ZW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7504" y="1124744"/>
            <a:ext cx="8928992" cy="5184576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/>
              <a:t>‘Communities’ are specific, collective interest groups that could potentially partner with universities, e.g. residential area, industry, city, or province.</a:t>
            </a:r>
          </a:p>
          <a:p>
            <a:pPr lvl="0"/>
            <a:r>
              <a:rPr lang="en-US" sz="1800" dirty="0" smtClean="0"/>
              <a:t>Perceptions of Community Engagement (CE) vary, based on  their contexts, processes, frameworks and strategies.</a:t>
            </a:r>
          </a:p>
          <a:p>
            <a:pPr lvl="0"/>
            <a:r>
              <a:rPr lang="en-US" sz="1800" dirty="0" smtClean="0"/>
              <a:t>Differences also arise from the degree to which CE features as a core activity across all key functions of a university.</a:t>
            </a:r>
          </a:p>
          <a:p>
            <a:r>
              <a:rPr lang="en-US" sz="1800" dirty="0" smtClean="0"/>
              <a:t>The South African Higher Education Quality Committee refers to CE as initiatives and processes through which teaching and learning as well as research are applied to address community needs.</a:t>
            </a:r>
          </a:p>
          <a:p>
            <a:pPr lvl="0"/>
            <a:r>
              <a:rPr lang="en-US" sz="1800" dirty="0" smtClean="0"/>
              <a:t>CE is often regarded as comprising merely; add-on, nice-to-have, philanthropic activities – there is resistance to integrate it as a core function in the academic field (Bender, 2008). </a:t>
            </a:r>
            <a:r>
              <a:rPr lang="en-US" sz="1800" i="1" dirty="0" smtClean="0">
                <a:solidFill>
                  <a:schemeClr val="accent3">
                    <a:lumMod val="50000"/>
                  </a:schemeClr>
                </a:solidFill>
              </a:rPr>
              <a:t>Regarded as not scholarly enough.</a:t>
            </a:r>
          </a:p>
          <a:p>
            <a:pPr lvl="0"/>
            <a:r>
              <a:rPr lang="en-US" sz="1800" dirty="0" smtClean="0"/>
              <a:t>Deteriorating economies have led to increased scrutiny regarding the key roles of universities, with increasing calls for them to be more active in addressing national socio-economic issues.</a:t>
            </a:r>
          </a:p>
          <a:p>
            <a:pPr lvl="0"/>
            <a:r>
              <a:rPr lang="en-US" sz="1800" dirty="0" smtClean="0"/>
              <a:t>Different models of CE have been adopted by universities, such as; Silo, Intersecting, and Infusion (Bender, 2008; </a:t>
            </a:r>
            <a:r>
              <a:rPr lang="en-US" sz="1800" dirty="0" err="1" smtClean="0"/>
              <a:t>Musinguzi</a:t>
            </a:r>
            <a:r>
              <a:rPr lang="en-US" sz="1800" dirty="0" smtClean="0"/>
              <a:t>, 2016).</a:t>
            </a:r>
          </a:p>
          <a:p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04248" y="6237312"/>
            <a:ext cx="1024880" cy="457200"/>
          </a:xfrm>
        </p:spPr>
        <p:txBody>
          <a:bodyPr/>
          <a:lstStyle/>
          <a:p>
            <a:r>
              <a:rPr lang="en-ZW" dirty="0" err="1" smtClean="0">
                <a:latin typeface="Brush Script MT" pitchFamily="66" charset="0"/>
              </a:rPr>
              <a:t>Nherera</a:t>
            </a:r>
            <a:endParaRPr lang="en-ZW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9657</TotalTime>
  <Words>1653</Words>
  <Application>Microsoft Office PowerPoint</Application>
  <PresentationFormat>On-screen Show (4:3)</PresentationFormat>
  <Paragraphs>218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Equity</vt:lpstr>
      <vt:lpstr> PUBLIC LECTURE  INTERDISCIPLINARY UNIVERSITY-COMMUNITY ENGAGEMENT:  A Design And Technology Education Perspective  Presenter: Professor Charles Muchemwa Nherera  Venue: Faculty of Education Lecture Theatre Date: 18 May 2018</vt:lpstr>
      <vt:lpstr>  Situation Analysis: A paradox of poverty and underdevelopment on a rich continent</vt:lpstr>
      <vt:lpstr>Zimbabwe universities total output in 5-year periods from 1980-2014</vt:lpstr>
      <vt:lpstr>   Zimbabwe universities post-graduate output  in 5-year periods from 1980-2014</vt:lpstr>
      <vt:lpstr>Zimbabwe Economy, industries and employment features </vt:lpstr>
      <vt:lpstr>Contribution Towards the Missing Link - Conceptual Framework</vt:lpstr>
      <vt:lpstr>     University-Community Engagement – 3rd Mission</vt:lpstr>
      <vt:lpstr>Unpacking University-Community Engagement</vt:lpstr>
      <vt:lpstr>Conceptualising Community Engagement</vt:lpstr>
      <vt:lpstr>       The Silo Model</vt:lpstr>
      <vt:lpstr> The Silo Model</vt:lpstr>
      <vt:lpstr>  The Intersecting Model</vt:lpstr>
      <vt:lpstr>The Intersecting Model</vt:lpstr>
      <vt:lpstr>   The Infusion (cross-cutting) Model</vt:lpstr>
      <vt:lpstr>The Infusion (cross-cutting) Model </vt:lpstr>
      <vt:lpstr>Holistic Approaches to Community Engagement</vt:lpstr>
      <vt:lpstr> Interdisciplinary Research and Engagement – Breaking out of our academic silos</vt:lpstr>
      <vt:lpstr>  IR 4.0 focused community engagement – don’t miss the train this time around</vt:lpstr>
      <vt:lpstr>PowerPoint Presentation</vt:lpstr>
      <vt:lpstr>Embracing IR 4.0 – Challenge for Universities</vt:lpstr>
      <vt:lpstr>Creating Interdisciplinary Campus Cultures (IdCC)</vt:lpstr>
      <vt:lpstr> Towards IR 4.0: The UZ interdisciplinary machine at work</vt:lpstr>
      <vt:lpstr>Thank you for your time and listening I’m ‘open for business’ – let’s collaborate!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Bhebhe</dc:creator>
  <cp:lastModifiedBy>Joanne Neary</cp:lastModifiedBy>
  <cp:revision>336</cp:revision>
  <cp:lastPrinted>2018-04-10T13:56:23Z</cp:lastPrinted>
  <dcterms:created xsi:type="dcterms:W3CDTF">2017-03-05T09:47:49Z</dcterms:created>
  <dcterms:modified xsi:type="dcterms:W3CDTF">2018-05-30T14:23:22Z</dcterms:modified>
</cp:coreProperties>
</file>