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7" r:id="rId4"/>
    <p:sldId id="291" r:id="rId5"/>
    <p:sldId id="264" r:id="rId6"/>
    <p:sldId id="283" r:id="rId7"/>
    <p:sldId id="284" r:id="rId8"/>
    <p:sldId id="286" r:id="rId9"/>
    <p:sldId id="287" r:id="rId10"/>
    <p:sldId id="280" r:id="rId11"/>
    <p:sldId id="281" r:id="rId12"/>
    <p:sldId id="267" r:id="rId13"/>
    <p:sldId id="275" r:id="rId14"/>
    <p:sldId id="276" r:id="rId15"/>
    <p:sldId id="263" r:id="rId16"/>
    <p:sldId id="278" r:id="rId17"/>
    <p:sldId id="271" r:id="rId18"/>
    <p:sldId id="288" r:id="rId19"/>
    <p:sldId id="289" r:id="rId20"/>
    <p:sldId id="285" r:id="rId21"/>
    <p:sldId id="290" r:id="rId22"/>
    <p:sldId id="270" r:id="rId23"/>
    <p:sldId id="272" r:id="rId24"/>
    <p:sldId id="273" r:id="rId25"/>
    <p:sldId id="274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6DF6A-9A25-4E4A-99DC-F14605874FF6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EB3FA-FCC4-458A-AB4C-757AA9D17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EB3FA-FCC4-458A-AB4C-757AA9D172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EB3FA-FCC4-458A-AB4C-757AA9D172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1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5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1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6A28-E045-4F45-960E-4E196BE39FA7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DAC2-EB71-4D0B-BA00-5EB16A071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3429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Response to City Issues: 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“International Perspectives”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August 2018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391400" cy="1981200"/>
          </a:xfrm>
        </p:spPr>
        <p:txBody>
          <a:bodyPr>
            <a:normAutofit fontScale="55000" lnSpcReduction="20000"/>
          </a:bodyPr>
          <a:lstStyle/>
          <a:p>
            <a:r>
              <a:rPr lang="sw-KE" sz="6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Tanzania</a:t>
            </a:r>
          </a:p>
          <a:p>
            <a:r>
              <a:rPr lang="sw-KE" sz="6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sw-K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Dr. Mpoki Mwaikokesya</a:t>
            </a:r>
          </a:p>
          <a:p>
            <a:r>
              <a:rPr lang="sw-K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2. Dr. Heriel N Moshi </a:t>
            </a:r>
          </a:p>
          <a:p>
            <a:r>
              <a:rPr lang="sw-KE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Dar es Salaam, Tanzania </a:t>
            </a:r>
          </a:p>
        </p:txBody>
      </p:sp>
      <p:pic>
        <p:nvPicPr>
          <p:cNvPr id="5" name="Picture 4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480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6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 city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Flooding risk mitigation</a:t>
            </a:r>
          </a:p>
          <a:p>
            <a:pPr lvl="1"/>
            <a:r>
              <a:rPr lang="en-US" dirty="0" smtClean="0"/>
              <a:t>Informal </a:t>
            </a:r>
            <a:r>
              <a:rPr lang="en-US" dirty="0"/>
              <a:t>land use, settlements and multi-use </a:t>
            </a:r>
            <a:endParaRPr lang="en-US" dirty="0" smtClean="0"/>
          </a:p>
          <a:p>
            <a:pPr lvl="1"/>
            <a:r>
              <a:rPr lang="en-US" dirty="0" smtClean="0"/>
              <a:t>80</a:t>
            </a:r>
            <a:r>
              <a:rPr lang="en-US" dirty="0"/>
              <a:t>% residents in informal settlement (UNICEF 2013)</a:t>
            </a:r>
          </a:p>
          <a:p>
            <a:r>
              <a:rPr lang="en-US" dirty="0" smtClean="0"/>
              <a:t>The </a:t>
            </a:r>
            <a:r>
              <a:rPr lang="en-US" dirty="0"/>
              <a:t>informal and unplanned settlements (Slums) with poor infrastructure, services and poor sanitation lead to a number of outcomes:</a:t>
            </a:r>
          </a:p>
          <a:p>
            <a:pPr lvl="1"/>
            <a:r>
              <a:rPr lang="en-US" dirty="0" smtClean="0"/>
              <a:t>Floods </a:t>
            </a:r>
            <a:r>
              <a:rPr lang="en-US" dirty="0"/>
              <a:t>and disease transmission i.e. cholera: 2% cholera incidence with % increase in population density</a:t>
            </a:r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342" y="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7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 city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dirty="0" smtClean="0"/>
              <a:t>Informal </a:t>
            </a:r>
            <a:r>
              <a:rPr lang="en-US" dirty="0"/>
              <a:t>economy and </a:t>
            </a:r>
            <a:r>
              <a:rPr lang="en-US" dirty="0" smtClean="0"/>
              <a:t>industrialization</a:t>
            </a:r>
          </a:p>
          <a:p>
            <a:r>
              <a:rPr lang="en-US" dirty="0" smtClean="0"/>
              <a:t> </a:t>
            </a:r>
            <a:r>
              <a:rPr lang="en-US" dirty="0"/>
              <a:t>Higher prices/ cost of living and lower ownership rate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Youth unemployment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:\Users\Imac\Desktop\untitl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7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Dar-</a:t>
            </a:r>
            <a:r>
              <a:rPr lang="en-US" dirty="0" err="1" smtClean="0"/>
              <a:t>es</a:t>
            </a:r>
            <a:r>
              <a:rPr lang="en-US" dirty="0" smtClean="0"/>
              <a:t>- Salaam City: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800" dirty="0"/>
              <a:t>The Universities </a:t>
            </a:r>
            <a:r>
              <a:rPr lang="en-US" sz="3800" dirty="0" smtClean="0"/>
              <a:t>in Dar-</a:t>
            </a:r>
            <a:r>
              <a:rPr lang="en-US" sz="3800" dirty="0" err="1" smtClean="0"/>
              <a:t>es</a:t>
            </a:r>
            <a:r>
              <a:rPr lang="en-US" sz="3800" dirty="0" smtClean="0"/>
              <a:t>-Salaam are of various kinds; some are </a:t>
            </a:r>
            <a:r>
              <a:rPr lang="en-US" sz="3800" dirty="0" err="1" smtClean="0"/>
              <a:t>specialised</a:t>
            </a:r>
            <a:r>
              <a:rPr lang="en-US" sz="3800" dirty="0"/>
              <a:t> </a:t>
            </a:r>
            <a:r>
              <a:rPr lang="en-US" sz="3800" dirty="0" smtClean="0"/>
              <a:t>and non-</a:t>
            </a:r>
            <a:r>
              <a:rPr lang="en-US" sz="3800" dirty="0" err="1" smtClean="0"/>
              <a:t>specialised</a:t>
            </a:r>
            <a:r>
              <a:rPr lang="en-US" sz="3800" dirty="0" smtClean="0"/>
              <a:t>, private and public. They include: -</a:t>
            </a:r>
          </a:p>
          <a:p>
            <a:pPr lvl="1"/>
            <a:r>
              <a:rPr lang="en-US" sz="3400" dirty="0"/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Ardhi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University </a:t>
            </a:r>
            <a:r>
              <a:rPr lang="en-US" sz="3400" dirty="0"/>
              <a:t>(</a:t>
            </a:r>
            <a:r>
              <a:rPr lang="en-US" sz="3400" dirty="0" smtClean="0"/>
              <a:t>ARU, Public, specializing in Land)</a:t>
            </a:r>
          </a:p>
          <a:p>
            <a:pPr lvl="1"/>
            <a:r>
              <a:rPr lang="en-US" sz="3400" dirty="0" smtClean="0">
                <a:solidFill>
                  <a:srgbClr val="FF0000"/>
                </a:solidFill>
              </a:rPr>
              <a:t>International </a:t>
            </a:r>
            <a:r>
              <a:rPr lang="en-US" sz="3400" dirty="0">
                <a:solidFill>
                  <a:srgbClr val="FF0000"/>
                </a:solidFill>
              </a:rPr>
              <a:t>Medical and Technological University </a:t>
            </a:r>
            <a:r>
              <a:rPr lang="en-US" sz="3400" dirty="0" smtClean="0"/>
              <a:t>(private)</a:t>
            </a:r>
          </a:p>
          <a:p>
            <a:pPr lvl="1"/>
            <a:r>
              <a:rPr lang="en-US" sz="3400" dirty="0" err="1">
                <a:solidFill>
                  <a:srgbClr val="FF0000"/>
                </a:solidFill>
              </a:rPr>
              <a:t>Muhimbili</a:t>
            </a:r>
            <a:r>
              <a:rPr lang="en-US" sz="3400" dirty="0">
                <a:solidFill>
                  <a:srgbClr val="FF0000"/>
                </a:solidFill>
              </a:rPr>
              <a:t> University of Health and Allied Sciences 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(Public)</a:t>
            </a: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St. Joseph University in Tanzania </a:t>
            </a:r>
            <a:r>
              <a:rPr lang="en-US" sz="3400" dirty="0"/>
              <a:t>(</a:t>
            </a:r>
            <a:r>
              <a:rPr lang="en-US" sz="3400" dirty="0" smtClean="0"/>
              <a:t>private, </a:t>
            </a:r>
            <a:r>
              <a:rPr lang="en-US" sz="3400" dirty="0" err="1" smtClean="0"/>
              <a:t>specialising</a:t>
            </a:r>
            <a:r>
              <a:rPr lang="en-US" sz="3400" dirty="0" smtClean="0"/>
              <a:t> in Engineering)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9778" y="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5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 City: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Hubert </a:t>
            </a:r>
            <a:r>
              <a:rPr lang="en-US" dirty="0" err="1">
                <a:solidFill>
                  <a:srgbClr val="FF0000"/>
                </a:solidFill>
              </a:rPr>
              <a:t>Kairuki</a:t>
            </a:r>
            <a:r>
              <a:rPr lang="en-US" dirty="0">
                <a:solidFill>
                  <a:srgbClr val="FF0000"/>
                </a:solidFill>
              </a:rPr>
              <a:t> Memorial University  </a:t>
            </a:r>
            <a:r>
              <a:rPr lang="en-US" dirty="0"/>
              <a:t>(health, Private)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Tumaini</a:t>
            </a:r>
            <a:r>
              <a:rPr lang="en-US" dirty="0">
                <a:solidFill>
                  <a:srgbClr val="FF0000"/>
                </a:solidFill>
              </a:rPr>
              <a:t> University </a:t>
            </a:r>
            <a:r>
              <a:rPr lang="en-US" dirty="0"/>
              <a:t>(Private 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Open University of Tanzania </a:t>
            </a:r>
            <a:r>
              <a:rPr lang="en-US" dirty="0"/>
              <a:t>(OUT, Public)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University of </a:t>
            </a:r>
            <a:r>
              <a:rPr lang="en-US" dirty="0" err="1">
                <a:solidFill>
                  <a:srgbClr val="FF0000"/>
                </a:solidFill>
              </a:rPr>
              <a:t>Bagamoyo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(private)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University of  Dar-s Salaam</a:t>
            </a:r>
          </a:p>
          <a:p>
            <a:pPr lvl="1"/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Kampala International University</a:t>
            </a:r>
          </a:p>
          <a:p>
            <a:endParaRPr lang="en-US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Choice of universities: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University of Dar-</a:t>
            </a:r>
            <a:r>
              <a:rPr lang="en-US" dirty="0" err="1" smtClean="0"/>
              <a:t>es</a:t>
            </a:r>
            <a:r>
              <a:rPr lang="en-US" dirty="0" smtClean="0"/>
              <a:t>-Salaam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10200" y="1371600"/>
            <a:ext cx="4041775" cy="639762"/>
          </a:xfrm>
        </p:spPr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57800" y="2057400"/>
            <a:ext cx="3657600" cy="3951288"/>
          </a:xfrm>
        </p:spPr>
        <p:txBody>
          <a:bodyPr/>
          <a:lstStyle/>
          <a:p>
            <a:r>
              <a:rPr lang="en-GB" dirty="0"/>
              <a:t>oldest university, UDSM seems to be relatively well established </a:t>
            </a:r>
          </a:p>
          <a:p>
            <a:r>
              <a:rPr lang="en-GB" dirty="0"/>
              <a:t>Most likely to represent most of the features found in other public universities within the </a:t>
            </a:r>
            <a:r>
              <a:rPr lang="en-GB" dirty="0" smtClean="0"/>
              <a:t>country</a:t>
            </a:r>
          </a:p>
          <a:p>
            <a:r>
              <a:rPr lang="en-GB" dirty="0" smtClean="0"/>
              <a:t>Available resources</a:t>
            </a:r>
            <a:endParaRPr lang="en-US" dirty="0"/>
          </a:p>
          <a:p>
            <a:endParaRPr lang="en-US" dirty="0"/>
          </a:p>
        </p:txBody>
      </p:sp>
      <p:pic>
        <p:nvPicPr>
          <p:cNvPr id="21508" name="Picture 4" descr="Image result for nkrumah HALL UD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876800" cy="3936569"/>
          </a:xfrm>
          <a:prstGeom prst="rect">
            <a:avLst/>
          </a:prstGeom>
          <a:noFill/>
        </p:spPr>
      </p:pic>
      <p:pic>
        <p:nvPicPr>
          <p:cNvPr id="9" name="Picture 8" descr="Hom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848" y="28575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Imac\Desktop\untitl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standard interviews and focus group discussions </a:t>
            </a:r>
            <a:r>
              <a:rPr lang="en-US" dirty="0">
                <a:solidFill>
                  <a:schemeClr val="accent3"/>
                </a:solidFill>
              </a:rPr>
              <a:t>with 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key </a:t>
            </a:r>
            <a:r>
              <a:rPr lang="en-US" dirty="0" smtClean="0">
                <a:solidFill>
                  <a:schemeClr val="accent3"/>
                </a:solidFill>
              </a:rPr>
              <a:t>people 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the university and at the city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in order </a:t>
            </a:r>
            <a:r>
              <a:rPr lang="en-US" dirty="0"/>
              <a:t>to assess the strengths, weaknesses, </a:t>
            </a:r>
            <a:r>
              <a:rPr lang="en-US" dirty="0" smtClean="0"/>
              <a:t> opportunities, and </a:t>
            </a:r>
            <a:r>
              <a:rPr lang="en-US" dirty="0"/>
              <a:t>threats (SWOT) </a:t>
            </a:r>
            <a:r>
              <a:rPr lang="en-US" dirty="0" smtClean="0"/>
              <a:t>in relation to the university engagement role. </a:t>
            </a:r>
          </a:p>
          <a:p>
            <a:r>
              <a:rPr lang="en-US" dirty="0" smtClean="0"/>
              <a:t>In particular the following key people were interviewed: </a:t>
            </a:r>
          </a:p>
          <a:p>
            <a:pPr lvl="1"/>
            <a:r>
              <a:rPr lang="en-US" dirty="0" smtClean="0"/>
              <a:t>The outgoing vice Chancellor (1)</a:t>
            </a:r>
          </a:p>
          <a:p>
            <a:pPr lvl="1"/>
            <a:r>
              <a:rPr lang="en-US" dirty="0" smtClean="0"/>
              <a:t>The Dean  University DSM Business School (1)</a:t>
            </a:r>
          </a:p>
          <a:p>
            <a:pPr lvl="1"/>
            <a:r>
              <a:rPr lang="en-US" dirty="0" smtClean="0"/>
              <a:t>The Principal – College of Engineering (1)</a:t>
            </a:r>
          </a:p>
          <a:p>
            <a:pPr lvl="1"/>
            <a:r>
              <a:rPr lang="en-US" dirty="0" smtClean="0"/>
              <a:t>The principal – College of Social Sciences (1)</a:t>
            </a:r>
          </a:p>
          <a:p>
            <a:pPr lvl="1"/>
            <a:r>
              <a:rPr lang="en-US" dirty="0" smtClean="0"/>
              <a:t>The Principal College of Natural and Applied sciences (1)</a:t>
            </a:r>
          </a:p>
          <a:p>
            <a:pPr lvl="1"/>
            <a:r>
              <a:rPr lang="en-US" dirty="0" smtClean="0"/>
              <a:t>Director of University Consultancy Bureau (1)</a:t>
            </a:r>
            <a:endParaRPr lang="en-US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9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Other participants included the </a:t>
            </a:r>
            <a:r>
              <a:rPr lang="en-US" dirty="0">
                <a:solidFill>
                  <a:srgbClr val="00B0F0"/>
                </a:solidFill>
              </a:rPr>
              <a:t>Mayor of the City of Dar-</a:t>
            </a:r>
            <a:r>
              <a:rPr lang="en-US" dirty="0" err="1">
                <a:solidFill>
                  <a:srgbClr val="00B0F0"/>
                </a:solidFill>
              </a:rPr>
              <a:t>es</a:t>
            </a:r>
            <a:r>
              <a:rPr lang="en-US" dirty="0">
                <a:solidFill>
                  <a:srgbClr val="00B0F0"/>
                </a:solidFill>
              </a:rPr>
              <a:t>-Salaam </a:t>
            </a:r>
            <a:r>
              <a:rPr lang="en-US" dirty="0"/>
              <a:t>(n</a:t>
            </a:r>
            <a:r>
              <a:rPr lang="en-US" i="1" dirty="0"/>
              <a:t>=1</a:t>
            </a:r>
            <a:r>
              <a:rPr lang="en-US" dirty="0"/>
              <a:t>) and officials from the </a:t>
            </a:r>
            <a:r>
              <a:rPr lang="en-US" dirty="0">
                <a:solidFill>
                  <a:srgbClr val="00B0F0"/>
                </a:solidFill>
              </a:rPr>
              <a:t>Tanzanian Surface and marine Transport Regulatory Authority </a:t>
            </a:r>
            <a:r>
              <a:rPr lang="en-US" dirty="0"/>
              <a:t>(SUMATRA, </a:t>
            </a:r>
            <a:r>
              <a:rPr lang="en-US" i="1" dirty="0"/>
              <a:t>n= 2</a:t>
            </a:r>
            <a:r>
              <a:rPr lang="en-US" dirty="0"/>
              <a:t>)</a:t>
            </a:r>
          </a:p>
          <a:p>
            <a:r>
              <a:rPr lang="en-US" dirty="0"/>
              <a:t>The inclusion of different departments seemed to be important due an assumption that most engagement activities are talking place at unit level. The 4 academic disciplines were selected based on</a:t>
            </a:r>
            <a:r>
              <a:rPr lang="en-GB" dirty="0"/>
              <a:t> </a:t>
            </a:r>
            <a:r>
              <a:rPr lang="en-GB" dirty="0" err="1"/>
              <a:t>Becher’s</a:t>
            </a:r>
            <a:r>
              <a:rPr lang="en-GB" dirty="0"/>
              <a:t> (1989) modified classification of </a:t>
            </a:r>
            <a:r>
              <a:rPr lang="en-GB" dirty="0" err="1"/>
              <a:t>Biglan’s</a:t>
            </a:r>
            <a:r>
              <a:rPr lang="en-GB" dirty="0"/>
              <a:t> (1973) six-fold model of classifying academic disciplines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5666"/>
            <a:ext cx="4038600" cy="31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606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Imac\Desktop\untitl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0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findings: </a:t>
            </a:r>
            <a:r>
              <a:rPr lang="en-GB" dirty="0" smtClean="0"/>
              <a:t>Presence or absence of engagement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From the perceptions of people in the city, there were no or inadequate university engagement activities. The majority of the activities were in terms of consultancies</a:t>
            </a:r>
          </a:p>
          <a:p>
            <a:r>
              <a:rPr lang="en-US" dirty="0"/>
              <a:t>From the perspective of the universities some few engagement activities existed. However to a greater extend they were ad hoc </a:t>
            </a:r>
          </a:p>
          <a:p>
            <a:pPr lvl="1"/>
            <a:r>
              <a:rPr lang="en-US" dirty="0" smtClean="0"/>
              <a:t>University is working with local employers to ensure that young people are receiving the correct training for current </a:t>
            </a:r>
            <a:r>
              <a:rPr lang="en-US" dirty="0" err="1" smtClean="0"/>
              <a:t>labour</a:t>
            </a:r>
            <a:r>
              <a:rPr lang="en-US" dirty="0" smtClean="0"/>
              <a:t> market demands (EB, TSL &amp; tracers study)</a:t>
            </a:r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775" y="-28575"/>
            <a:ext cx="2562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2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w-KE" dirty="0"/>
              <a:t>Some of the </a:t>
            </a:r>
            <a:r>
              <a:rPr lang="sw-KE" dirty="0" smtClean="0"/>
              <a:t>engagement </a:t>
            </a:r>
            <a:r>
              <a:rPr lang="sw-KE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Directorate of public services</a:t>
            </a:r>
            <a:r>
              <a:rPr lang="en-US" dirty="0" smtClean="0"/>
              <a:t>. </a:t>
            </a:r>
            <a:endParaRPr lang="sw-KE" dirty="0" smtClean="0"/>
          </a:p>
          <a:p>
            <a:pPr lvl="0"/>
            <a:r>
              <a:rPr lang="en-US" dirty="0" smtClean="0"/>
              <a:t>Assisting in disaster management e.g. assisting primary schools which were affected in the city when the ammunition dump  exploded in 2009. </a:t>
            </a:r>
            <a:endParaRPr lang="sw-KE" dirty="0" smtClean="0"/>
          </a:p>
          <a:p>
            <a:pPr lvl="0"/>
            <a:r>
              <a:rPr lang="en-US" dirty="0" smtClean="0"/>
              <a:t>consultancies</a:t>
            </a:r>
            <a:endParaRPr lang="sw-KE" dirty="0" smtClean="0"/>
          </a:p>
          <a:p>
            <a:pPr lvl="0"/>
            <a:r>
              <a:rPr lang="en-US" dirty="0" smtClean="0"/>
              <a:t>Participation into annual research exhibition week  to showcase  research activities and innovations  to the public.</a:t>
            </a:r>
            <a:endParaRPr lang="sw-KE" dirty="0" smtClean="0"/>
          </a:p>
          <a:p>
            <a:pPr lvl="0"/>
            <a:r>
              <a:rPr lang="en-US" dirty="0" smtClean="0"/>
              <a:t>Participation into other university  exhibitions.  </a:t>
            </a:r>
            <a:endParaRPr lang="sw-KE" dirty="0" smtClean="0"/>
          </a:p>
          <a:p>
            <a:pPr lvl="0"/>
            <a:r>
              <a:rPr lang="en-US" dirty="0" err="1" smtClean="0"/>
              <a:t>Organises</a:t>
            </a:r>
            <a:r>
              <a:rPr lang="en-US" dirty="0" smtClean="0"/>
              <a:t> the </a:t>
            </a:r>
            <a:r>
              <a:rPr lang="en-US" dirty="0" err="1" smtClean="0"/>
              <a:t>Mwalimu</a:t>
            </a:r>
            <a:r>
              <a:rPr lang="en-US" dirty="0" smtClean="0"/>
              <a:t> </a:t>
            </a:r>
            <a:r>
              <a:rPr lang="en-US" dirty="0" err="1" smtClean="0"/>
              <a:t>Nyerere</a:t>
            </a:r>
            <a:r>
              <a:rPr lang="en-US" dirty="0" smtClean="0"/>
              <a:t> Chair annual festivals inviting stakeholders to  discuss various issues ( e.g. climate change, Gender, leadership and democracy).</a:t>
            </a:r>
            <a:endParaRPr lang="sw-KE" dirty="0" smtClean="0"/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0993" y="0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/>
              <a:t>Some of the engagment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University of Dar-es-Salaam Entrepreneurship Centre (UDEC) -provision of entrepreneurial skills. </a:t>
            </a:r>
          </a:p>
          <a:p>
            <a:pPr lvl="0"/>
            <a:r>
              <a:rPr lang="en-US" dirty="0" smtClean="0"/>
              <a:t>University engages with ministries -ministry of finance, ministry of lands, climate change etc, government agencies and businesses. </a:t>
            </a:r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775" y="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purpose of the research project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34000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Exploring </a:t>
            </a: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</a:rPr>
              <a:t>ow</a:t>
            </a:r>
            <a:r>
              <a:rPr lang="en-US" dirty="0" smtClean="0">
                <a:solidFill>
                  <a:srgbClr val="FF0000"/>
                </a:solidFill>
              </a:rPr>
              <a:t>  good is our community engagement?)</a:t>
            </a:r>
          </a:p>
          <a:p>
            <a:pPr algn="just"/>
            <a:r>
              <a:rPr lang="en-GB" dirty="0" err="1" smtClean="0"/>
              <a:t>ie</a:t>
            </a:r>
            <a:r>
              <a:rPr lang="en-GB" dirty="0" smtClean="0"/>
              <a:t> ‘</a:t>
            </a:r>
            <a:r>
              <a:rPr lang="en-GB" i="1" dirty="0" smtClean="0">
                <a:solidFill>
                  <a:srgbClr val="00B0F0"/>
                </a:solidFill>
              </a:rPr>
              <a:t>many </a:t>
            </a:r>
            <a:r>
              <a:rPr lang="en-GB" i="1" dirty="0">
                <a:solidFill>
                  <a:srgbClr val="00B0F0"/>
                </a:solidFill>
              </a:rPr>
              <a:t>ways in which higher education </a:t>
            </a:r>
            <a:r>
              <a:rPr lang="en-GB" i="1" dirty="0" smtClean="0">
                <a:solidFill>
                  <a:srgbClr val="00B0F0"/>
                </a:solidFill>
              </a:rPr>
              <a:t>providers, </a:t>
            </a:r>
            <a:r>
              <a:rPr lang="en-GB" i="1" dirty="0">
                <a:solidFill>
                  <a:srgbClr val="00B0F0"/>
                </a:solidFill>
              </a:rPr>
              <a:t>their </a:t>
            </a:r>
            <a:r>
              <a:rPr lang="en-GB" i="1" dirty="0" smtClean="0">
                <a:solidFill>
                  <a:srgbClr val="00B0F0"/>
                </a:solidFill>
              </a:rPr>
              <a:t>staff and </a:t>
            </a:r>
            <a:r>
              <a:rPr lang="en-GB" i="1" dirty="0">
                <a:solidFill>
                  <a:srgbClr val="00B0F0"/>
                </a:solidFill>
              </a:rPr>
              <a:t>students connect and share their knowledge, skills and experience with a whole variety of interests within the region in which they are </a:t>
            </a:r>
            <a:r>
              <a:rPr lang="en-GB" i="1" dirty="0" smtClean="0">
                <a:solidFill>
                  <a:srgbClr val="00B0F0"/>
                </a:solidFill>
              </a:rPr>
              <a:t>located’</a:t>
            </a:r>
            <a:endParaRPr lang="en-US" i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90" y="-34636"/>
            <a:ext cx="25606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7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Some of the engagment activities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Accessibility to university services</a:t>
            </a:r>
          </a:p>
          <a:p>
            <a:pPr lvl="1"/>
            <a:r>
              <a:rPr lang="en-US" dirty="0" smtClean="0"/>
              <a:t>Access to water services  at the university, </a:t>
            </a:r>
            <a:endParaRPr lang="sw-KE" dirty="0" smtClean="0"/>
          </a:p>
          <a:p>
            <a:pPr lvl="1"/>
            <a:r>
              <a:rPr lang="en-US" dirty="0" smtClean="0"/>
              <a:t>use of health centre facilities, </a:t>
            </a:r>
            <a:endParaRPr lang="sw-KE" dirty="0" smtClean="0"/>
          </a:p>
          <a:p>
            <a:pPr lvl="1"/>
            <a:r>
              <a:rPr lang="en-US" dirty="0" smtClean="0"/>
              <a:t>Surrounding communities offering students accommodation</a:t>
            </a:r>
            <a:endParaRPr lang="sw-KE" dirty="0" smtClean="0"/>
          </a:p>
          <a:p>
            <a:pPr lvl="1"/>
            <a:r>
              <a:rPr lang="en-US" dirty="0" smtClean="0"/>
              <a:t>banking facilities</a:t>
            </a:r>
            <a:endParaRPr lang="sw-KE" dirty="0" smtClean="0"/>
          </a:p>
          <a:p>
            <a:pPr lvl="1"/>
            <a:r>
              <a:rPr lang="en-US" dirty="0" smtClean="0"/>
              <a:t>university library</a:t>
            </a:r>
            <a:endParaRPr lang="sw-KE" dirty="0" smtClean="0"/>
          </a:p>
          <a:p>
            <a:pPr lvl="1"/>
            <a:r>
              <a:rPr lang="en-US" dirty="0" smtClean="0"/>
              <a:t>transport </a:t>
            </a:r>
            <a:endParaRPr lang="sw-KE" dirty="0" smtClean="0"/>
          </a:p>
          <a:p>
            <a:pPr lvl="1"/>
            <a:r>
              <a:rPr lang="en-US" dirty="0" smtClean="0"/>
              <a:t>play grounds</a:t>
            </a:r>
            <a:endParaRPr lang="sw-KE" dirty="0" smtClean="0"/>
          </a:p>
          <a:p>
            <a:pPr lvl="1"/>
            <a:r>
              <a:rPr lang="en-US" dirty="0" smtClean="0"/>
              <a:t>the university offers investment opportunities to people in the city to serve students, by building residential facilities and do businesses with the university community (</a:t>
            </a:r>
            <a:r>
              <a:rPr lang="en-US" dirty="0" err="1" smtClean="0"/>
              <a:t>Mlimani</a:t>
            </a:r>
            <a:r>
              <a:rPr lang="en-US" dirty="0" smtClean="0"/>
              <a:t> city mall)</a:t>
            </a:r>
            <a:endParaRPr lang="sw-KE" dirty="0" smtClean="0"/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-6927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/>
              <a:t>Some of the engagment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/>
              <a:t>University have agreements with local economy/businesses</a:t>
            </a:r>
            <a:endParaRPr lang="sw-KE" sz="2400" dirty="0" smtClean="0"/>
          </a:p>
          <a:p>
            <a:r>
              <a:rPr lang="en-US" dirty="0" smtClean="0"/>
              <a:t>UCB Bureau for Industrial cooperation –fabrication and sell machines, workshops. </a:t>
            </a:r>
          </a:p>
          <a:p>
            <a:pPr lvl="0"/>
            <a:r>
              <a:rPr lang="en-US" sz="2800" dirty="0" smtClean="0"/>
              <a:t>UCB, NSCOB &amp; </a:t>
            </a:r>
            <a:r>
              <a:rPr lang="en-ZA" sz="2800" dirty="0" smtClean="0"/>
              <a:t>Central Science Workshop  offering regular professional training and development in science to communities</a:t>
            </a:r>
            <a:endParaRPr lang="en-US" sz="2800" dirty="0" smtClean="0"/>
          </a:p>
          <a:p>
            <a:r>
              <a:rPr lang="en-US" sz="2800" dirty="0" smtClean="0"/>
              <a:t>The university also has </a:t>
            </a:r>
            <a:r>
              <a:rPr lang="en-US" sz="2800" dirty="0"/>
              <a:t>agreement with </a:t>
            </a:r>
            <a:r>
              <a:rPr lang="en-US" sz="2800" dirty="0" smtClean="0"/>
              <a:t>some companies such as Companies e.g. TOTAL. </a:t>
            </a:r>
          </a:p>
          <a:p>
            <a:pPr>
              <a:buNone/>
            </a:pPr>
            <a:endParaRPr lang="sw-KE" sz="2800" dirty="0" smtClean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-20782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findings: </a:t>
            </a:r>
            <a:r>
              <a:rPr lang="en-GB" b="1" dirty="0"/>
              <a:t>Perception about </a:t>
            </a:r>
            <a:r>
              <a:rPr lang="en-GB" b="1" dirty="0" smtClean="0"/>
              <a:t> </a:t>
            </a:r>
            <a:r>
              <a:rPr lang="en-GB" b="1" dirty="0"/>
              <a:t>types of engagement activities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525963"/>
          </a:xfrm>
        </p:spPr>
        <p:txBody>
          <a:bodyPr/>
          <a:lstStyle/>
          <a:p>
            <a:r>
              <a:rPr lang="en-GB" dirty="0" smtClean="0"/>
              <a:t>University staff appointments  in  advisory bodies</a:t>
            </a:r>
          </a:p>
          <a:p>
            <a:r>
              <a:rPr lang="en-GB" i="1" dirty="0" smtClean="0"/>
              <a:t>Engaging through the research projects being done by colleges/ departments</a:t>
            </a:r>
            <a:endParaRPr lang="en-US" dirty="0"/>
          </a:p>
          <a:p>
            <a:r>
              <a:rPr lang="en-GB" dirty="0" smtClean="0"/>
              <a:t>Research projects target communities e.g. fish net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om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8575"/>
            <a:ext cx="2562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9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Preliminary findings: </a:t>
            </a:r>
            <a:r>
              <a:rPr lang="en-US" b="1" dirty="0" smtClean="0"/>
              <a:t> barriers to effective university</a:t>
            </a:r>
            <a:r>
              <a:rPr lang="en-GB" b="1" dirty="0" smtClean="0"/>
              <a:t> </a:t>
            </a:r>
            <a:r>
              <a:rPr lang="en-GB" b="1" dirty="0"/>
              <a:t>engagement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 smtClean="0"/>
              <a:t>Too much focus on theoretical/ abstract teaching </a:t>
            </a:r>
            <a:r>
              <a:rPr lang="en-GB" i="1" dirty="0"/>
              <a:t>and sometimes the teachings </a:t>
            </a:r>
            <a:r>
              <a:rPr lang="en-GB" i="1" dirty="0" smtClean="0"/>
              <a:t>which is irrelevant</a:t>
            </a:r>
          </a:p>
          <a:p>
            <a:r>
              <a:rPr lang="en-GB" i="1" dirty="0" smtClean="0"/>
              <a:t>Status distance – some professors being unreachable</a:t>
            </a:r>
          </a:p>
          <a:p>
            <a:r>
              <a:rPr lang="en-GB" dirty="0"/>
              <a:t>Contradiction between focus on the city and focus on national issues</a:t>
            </a:r>
            <a:endParaRPr lang="en-US" dirty="0"/>
          </a:p>
          <a:p>
            <a:r>
              <a:rPr lang="en-GB" i="1" dirty="0" smtClean="0"/>
              <a:t>Lack of resource's</a:t>
            </a:r>
          </a:p>
          <a:p>
            <a:r>
              <a:rPr lang="en-GB" i="1" dirty="0" smtClean="0"/>
              <a:t>Lack of awareness</a:t>
            </a:r>
          </a:p>
          <a:p>
            <a:r>
              <a:rPr lang="en-GB" i="1" dirty="0" smtClean="0"/>
              <a:t>Lack of proper policies and structures</a:t>
            </a:r>
          </a:p>
          <a:p>
            <a:r>
              <a:rPr lang="en-GB" i="1" dirty="0" smtClean="0"/>
              <a:t>Lack of powers and jurisdiction among cities</a:t>
            </a:r>
          </a:p>
          <a:p>
            <a:r>
              <a:rPr lang="en-US" dirty="0" smtClean="0"/>
              <a:t>One of the basic problems however is that universities are not good at running businesses. </a:t>
            </a:r>
            <a:endParaRPr lang="sw-KE" dirty="0" smtClean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414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9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Preliminary findings:  </a:t>
            </a:r>
            <a:r>
              <a:rPr lang="en-US" b="1" dirty="0" smtClean="0"/>
              <a:t>strategies' for effective engagement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reducing </a:t>
            </a:r>
            <a:r>
              <a:rPr lang="en-GB" i="1" dirty="0"/>
              <a:t>the existing </a:t>
            </a:r>
            <a:r>
              <a:rPr lang="en-GB" i="1" dirty="0" smtClean="0"/>
              <a:t>gap between universities and cities</a:t>
            </a:r>
          </a:p>
          <a:p>
            <a:r>
              <a:rPr lang="en-GB" i="1" dirty="0" smtClean="0"/>
              <a:t>Having a </a:t>
            </a:r>
            <a:r>
              <a:rPr lang="en-GB" i="1" dirty="0"/>
              <a:t>strategic plan </a:t>
            </a:r>
            <a:r>
              <a:rPr lang="en-GB" i="1" dirty="0" smtClean="0"/>
              <a:t>/structures / policies in place</a:t>
            </a:r>
          </a:p>
          <a:p>
            <a:r>
              <a:rPr lang="en-GB" i="1" dirty="0" smtClean="0"/>
              <a:t>Set recourses for implementation of engagement activities</a:t>
            </a:r>
            <a:endParaRPr lang="en-US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920" y="-28575"/>
            <a:ext cx="2562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Possible opportunities and the way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/>
          <a:lstStyle/>
          <a:p>
            <a:r>
              <a:rPr lang="en-GB" i="1" dirty="0" smtClean="0"/>
              <a:t>the Universities and cities realising the need to change their traditional practices </a:t>
            </a:r>
            <a:r>
              <a:rPr lang="en-GB" i="1" dirty="0"/>
              <a:t>and formalise </a:t>
            </a:r>
            <a:r>
              <a:rPr lang="en-GB" i="1" dirty="0" smtClean="0"/>
              <a:t>their engagement role</a:t>
            </a:r>
          </a:p>
          <a:p>
            <a:r>
              <a:rPr lang="en-GB" i="1" dirty="0" smtClean="0"/>
              <a:t>Open up for a greater University engagement role</a:t>
            </a:r>
            <a:endParaRPr lang="en-US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8575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7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Thank you !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>Asante Sana! (Swahili)!</a:t>
            </a:r>
            <a:endParaRPr lang="en-US" sz="44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City of Dar-es-Salaam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Profile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57324" cy="32004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3352800" cy="28194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20132943">
            <a:off x="2635273" y="4340277"/>
            <a:ext cx="271067" cy="2215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603489">
            <a:off x="3915745" y="5352896"/>
            <a:ext cx="196292" cy="1351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229898">
            <a:off x="2564478" y="1425362"/>
            <a:ext cx="146230" cy="196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om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7139" y="7793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Imac\Desktop\untitle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0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City of Dar-es-Salaam: Facts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city’s land area is 538 square miles, </a:t>
            </a:r>
          </a:p>
          <a:p>
            <a:r>
              <a:rPr lang="en-US" dirty="0" smtClean="0"/>
              <a:t>population density 8,100 people per square mile. </a:t>
            </a:r>
          </a:p>
          <a:p>
            <a:r>
              <a:rPr lang="en-US" dirty="0" smtClean="0"/>
              <a:t>population growth rate of 4.9% per annum</a:t>
            </a:r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7709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8185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Dar-</a:t>
            </a:r>
            <a:r>
              <a:rPr lang="en-US" sz="3200" dirty="0" err="1" smtClean="0"/>
              <a:t>es</a:t>
            </a:r>
            <a:r>
              <a:rPr lang="en-US" sz="3200" dirty="0" smtClean="0"/>
              <a:t>- Salaam: Some of the city Challenges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657600" cy="3276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4876800" cy="328308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43400"/>
            <a:ext cx="5105400" cy="2293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3400"/>
            <a:ext cx="2667000" cy="2286000"/>
          </a:xfrm>
          <a:prstGeom prst="rect">
            <a:avLst/>
          </a:prstGeom>
        </p:spPr>
      </p:pic>
      <p:pic>
        <p:nvPicPr>
          <p:cNvPr id="8" name="Picture 7" descr="Hom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9484" y="-34636"/>
            <a:ext cx="2562225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Imac\Desktop\untitled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5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Salaam: Some of the city </a:t>
            </a:r>
            <a:r>
              <a:rPr lang="en-US" dirty="0" smtClean="0"/>
              <a:t>Challenges (health)</a:t>
            </a:r>
            <a:endParaRPr lang="sw-K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1524000"/>
            <a:ext cx="909812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om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-20782"/>
            <a:ext cx="2562225" cy="40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Salaam: Some of the city Challenges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Solid Waste  generation and disposal</a:t>
            </a:r>
          </a:p>
          <a:p>
            <a:pPr lvl="1"/>
            <a:r>
              <a:rPr lang="en-US" dirty="0" smtClean="0"/>
              <a:t>solid waste generation 3100 </a:t>
            </a:r>
            <a:r>
              <a:rPr lang="en-US" dirty="0" err="1" smtClean="0"/>
              <a:t>Tonnes</a:t>
            </a:r>
            <a:r>
              <a:rPr lang="en-US" dirty="0" smtClean="0"/>
              <a:t>/ Day amount collected and disposed off 1200 </a:t>
            </a:r>
            <a:r>
              <a:rPr lang="en-US" dirty="0" err="1" smtClean="0"/>
              <a:t>Tonnes</a:t>
            </a:r>
            <a:r>
              <a:rPr lang="en-US" dirty="0" smtClean="0"/>
              <a:t>/ Day (39%)</a:t>
            </a:r>
          </a:p>
          <a:p>
            <a:pPr lvl="1"/>
            <a:r>
              <a:rPr lang="en-US" dirty="0" smtClean="0"/>
              <a:t>all dumpsites in the city generate a lot of fire/smoke an environmental hazard. </a:t>
            </a:r>
          </a:p>
          <a:p>
            <a:pPr lvl="1"/>
            <a:r>
              <a:rPr lang="en-US" dirty="0" smtClean="0"/>
              <a:t>population growth rate of 4.9% per annum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411" y="0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Salaam: Some of the city Challenges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w-KE" b="1" dirty="0" smtClean="0"/>
              <a:t>Air Pollution-</a:t>
            </a:r>
            <a:r>
              <a:rPr lang="sw-KE" dirty="0" smtClean="0"/>
              <a:t>major sources - motor vehicles, industrial pollution and residential burning of fossil fuels. </a:t>
            </a:r>
          </a:p>
          <a:p>
            <a:r>
              <a:rPr lang="en-US" dirty="0" smtClean="0"/>
              <a:t>bus transport that accounts for about 60% of the modal split</a:t>
            </a:r>
          </a:p>
          <a:p>
            <a:r>
              <a:rPr lang="en-US" dirty="0" smtClean="0"/>
              <a:t>A badly maintained older vehicles can emit 100 times the pollutants of a properly maintained modern vehicle (ETC,1995).</a:t>
            </a:r>
            <a:endParaRPr lang="sw-KE" dirty="0" smtClean="0"/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-28575"/>
            <a:ext cx="2362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Dar-</a:t>
            </a:r>
            <a:r>
              <a:rPr lang="en-US" dirty="0" err="1"/>
              <a:t>es</a:t>
            </a:r>
            <a:r>
              <a:rPr lang="en-US" dirty="0"/>
              <a:t>- Salaam: Some of the city Challenges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Sand Mining </a:t>
            </a:r>
            <a:r>
              <a:rPr lang="en-US" dirty="0" smtClean="0"/>
              <a:t>undertaken in undesignated areas for such activities creates conflicts between residents and city authorities </a:t>
            </a:r>
          </a:p>
          <a:p>
            <a:r>
              <a:rPr lang="en-US" dirty="0" smtClean="0"/>
              <a:t>affect the aesthetic features of the area and potentially exacerbated soil erosion and resulted into a loss of productive land.</a:t>
            </a:r>
          </a:p>
          <a:p>
            <a:endParaRPr lang="sw-KE" dirty="0"/>
          </a:p>
        </p:txBody>
      </p:sp>
      <p:pic>
        <p:nvPicPr>
          <p:cNvPr id="4" name="Picture 3" descr="Ho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775" y="-56284"/>
            <a:ext cx="2562225" cy="4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mac\Desktop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99"/>
            <a:ext cx="685799" cy="7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1047</Words>
  <Application>Microsoft Office PowerPoint</Application>
  <PresentationFormat>On-screen Show (4:3)</PresentationFormat>
  <Paragraphs>125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University Response to City Issues: “International Perspectives”   28th August 2018 </vt:lpstr>
      <vt:lpstr>The purpose of the research project </vt:lpstr>
      <vt:lpstr>The City of Dar-es-Salaam   Profile</vt:lpstr>
      <vt:lpstr>City of Dar-es-Salaam: Facts</vt:lpstr>
      <vt:lpstr>Dar-es- Salaam: Some of the city Challenges</vt:lpstr>
      <vt:lpstr>Dar-es- Salaam: Some of the city Challenges (health)</vt:lpstr>
      <vt:lpstr>Dar-es- Salaam: Some of the city Challenges</vt:lpstr>
      <vt:lpstr>Dar-es- Salaam: Some of the city Challenges</vt:lpstr>
      <vt:lpstr>Dar-es- Salaam: Some of the city Challenges</vt:lpstr>
      <vt:lpstr>Dar-es- Salaam city Challenges</vt:lpstr>
      <vt:lpstr>Dar-es- Salaam city Challenges</vt:lpstr>
      <vt:lpstr>Dar-es- Salaam City: Universities</vt:lpstr>
      <vt:lpstr>Dar-es- Salaam City: Universities</vt:lpstr>
      <vt:lpstr>Choice of universities: </vt:lpstr>
      <vt:lpstr>Methodology</vt:lpstr>
      <vt:lpstr>Methodology</vt:lpstr>
      <vt:lpstr>Preliminary findings: Presence or absence of engagement activities</vt:lpstr>
      <vt:lpstr>Some of the engagement activities</vt:lpstr>
      <vt:lpstr>Some of the engagment activities</vt:lpstr>
      <vt:lpstr>Some of the engagment activities</vt:lpstr>
      <vt:lpstr>Some of the engagment activities</vt:lpstr>
      <vt:lpstr>Preliminary findings: Perception about  types of engagement activities </vt:lpstr>
      <vt:lpstr>Preliminary findings:  barriers to effective university engagement </vt:lpstr>
      <vt:lpstr>Preliminary findings:  strategies' for effective engagement</vt:lpstr>
      <vt:lpstr>Possible opportunities and the 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Strengthening Urban Engagement of Universities in Africa and Asia Manila 25th -29th August 2018</dc:title>
  <dc:creator>Hp</dc:creator>
  <cp:lastModifiedBy>Hp</cp:lastModifiedBy>
  <cp:revision>63</cp:revision>
  <dcterms:created xsi:type="dcterms:W3CDTF">2018-08-21T20:54:45Z</dcterms:created>
  <dcterms:modified xsi:type="dcterms:W3CDTF">2018-08-28T05:30:02Z</dcterms:modified>
</cp:coreProperties>
</file>